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1" r:id="rId6"/>
    <p:sldId id="262" r:id="rId7"/>
    <p:sldId id="263" r:id="rId8"/>
    <p:sldId id="271" r:id="rId9"/>
    <p:sldId id="272" r:id="rId10"/>
    <p:sldId id="274" r:id="rId11"/>
    <p:sldId id="275" r:id="rId12"/>
    <p:sldId id="276" r:id="rId13"/>
    <p:sldId id="264" r:id="rId14"/>
    <p:sldId id="265" r:id="rId15"/>
    <p:sldId id="266" r:id="rId16"/>
    <p:sldId id="270" r:id="rId17"/>
    <p:sldId id="267" r:id="rId18"/>
    <p:sldId id="268"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D31BDA5-18F1-4B51-82A7-BE5EB9AD0884}" type="datetimeFigureOut">
              <a:rPr lang="en-GB" smtClean="0"/>
              <a:t>24/10/2012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1BD6EDE-C0E8-4F9A-8477-F1C42F673607}"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31BDA5-18F1-4B51-82A7-BE5EB9AD0884}" type="datetimeFigureOut">
              <a:rPr lang="en-GB" smtClean="0"/>
              <a:t>24/10/2012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1BD6EDE-C0E8-4F9A-8477-F1C42F673607}"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D31BDA5-18F1-4B51-82A7-BE5EB9AD0884}" type="datetimeFigureOut">
              <a:rPr lang="en-GB" smtClean="0"/>
              <a:t>24/10/2012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1BD6EDE-C0E8-4F9A-8477-F1C42F673607}"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D31BDA5-18F1-4B51-82A7-BE5EB9AD0884}" type="datetimeFigureOut">
              <a:rPr lang="en-GB" smtClean="0"/>
              <a:t>24/10/2012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1BD6EDE-C0E8-4F9A-8477-F1C42F673607}"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D31BDA5-18F1-4B51-82A7-BE5EB9AD0884}" type="datetimeFigureOut">
              <a:rPr lang="en-GB" smtClean="0"/>
              <a:t>24/10/2012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1BD6EDE-C0E8-4F9A-8477-F1C42F673607}"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D31BDA5-18F1-4B51-82A7-BE5EB9AD0884}" type="datetimeFigureOut">
              <a:rPr lang="en-GB" smtClean="0"/>
              <a:t>24/10/2012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1BD6EDE-C0E8-4F9A-8477-F1C42F673607}"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31BDA5-18F1-4B51-82A7-BE5EB9AD0884}" type="datetimeFigureOut">
              <a:rPr lang="en-GB" smtClean="0"/>
              <a:t>24/10/2012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1BD6EDE-C0E8-4F9A-8477-F1C42F673607}"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31BDA5-18F1-4B51-82A7-BE5EB9AD0884}" type="datetimeFigureOut">
              <a:rPr lang="en-GB" smtClean="0"/>
              <a:t>24/10/2012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1BD6EDE-C0E8-4F9A-8477-F1C42F673607}" type="slidenum">
              <a:rPr lang="en-GB" smtClean="0"/>
              <a:t>‹#›</a:t>
            </a:fld>
            <a:endParaRPr lang="en-GB"/>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7D31BDA5-18F1-4B51-82A7-BE5EB9AD0884}" type="datetimeFigureOut">
              <a:rPr lang="en-GB" smtClean="0"/>
              <a:t>24/10/2012</a:t>
            </a:fld>
            <a:endParaRPr lang="en-GB"/>
          </a:p>
        </p:txBody>
      </p:sp>
      <p:sp>
        <p:nvSpPr>
          <p:cNvPr id="9" name="Slide Number Placeholder 8"/>
          <p:cNvSpPr>
            <a:spLocks noGrp="1"/>
          </p:cNvSpPr>
          <p:nvPr>
            <p:ph type="sldNum" sz="quarter" idx="11"/>
          </p:nvPr>
        </p:nvSpPr>
        <p:spPr/>
        <p:txBody>
          <a:bodyPr/>
          <a:lstStyle/>
          <a:p>
            <a:fld id="{81BD6EDE-C0E8-4F9A-8477-F1C42F673607}" type="slidenum">
              <a:rPr lang="en-GB" smtClean="0"/>
              <a:t>‹#›</a:t>
            </a:fld>
            <a:endParaRPr lang="en-GB"/>
          </a:p>
        </p:txBody>
      </p:sp>
      <p:sp>
        <p:nvSpPr>
          <p:cNvPr id="10" name="Footer Placeholder 9"/>
          <p:cNvSpPr>
            <a:spLocks noGrp="1"/>
          </p:cNvSpPr>
          <p:nvPr>
            <p:ph type="ftr" sz="quarter" idx="12"/>
          </p:nvPr>
        </p:nvSpPr>
        <p:spPr/>
        <p:txBody>
          <a:bodyPr/>
          <a:lstStyle/>
          <a:p>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31BDA5-18F1-4B51-82A7-BE5EB9AD0884}" type="datetimeFigureOut">
              <a:rPr lang="en-GB" smtClean="0"/>
              <a:t>24/10/2012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1BD6EDE-C0E8-4F9A-8477-F1C42F673607}"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31BDA5-18F1-4B51-82A7-BE5EB9AD0884}" type="datetimeFigureOut">
              <a:rPr lang="en-GB" smtClean="0"/>
              <a:t>24/10/2012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1BD6EDE-C0E8-4F9A-8477-F1C42F673607}"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81BD6EDE-C0E8-4F9A-8477-F1C42F673607}" type="slidenum">
              <a:rPr lang="en-GB" smtClean="0"/>
              <a:t>‹#›</a:t>
            </a:fld>
            <a:endParaRPr lang="en-GB"/>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GB"/>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7D31BDA5-18F1-4B51-82A7-BE5EB9AD0884}" type="datetimeFigureOut">
              <a:rPr lang="en-GB" smtClean="0"/>
              <a:t>24/10/2012</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5400" dirty="0" smtClean="0"/>
              <a:t>Disability, Reflexive Representations and Genre Fiction</a:t>
            </a:r>
            <a:endParaRPr lang="en-GB" sz="5400" dirty="0"/>
          </a:p>
        </p:txBody>
      </p:sp>
      <p:sp>
        <p:nvSpPr>
          <p:cNvPr id="3" name="Subtitle 2"/>
          <p:cNvSpPr>
            <a:spLocks noGrp="1"/>
          </p:cNvSpPr>
          <p:nvPr>
            <p:ph type="subTitle" idx="1"/>
          </p:nvPr>
        </p:nvSpPr>
        <p:spPr/>
        <p:txBody>
          <a:bodyPr>
            <a:normAutofit lnSpcReduction="10000"/>
          </a:bodyPr>
          <a:lstStyle/>
          <a:p>
            <a:r>
              <a:rPr lang="en-GB" dirty="0" err="1" smtClean="0"/>
              <a:t>Ria</a:t>
            </a:r>
            <a:r>
              <a:rPr lang="en-GB" dirty="0" smtClean="0"/>
              <a:t> Cheyne</a:t>
            </a:r>
          </a:p>
          <a:p>
            <a:r>
              <a:rPr lang="en-GB" dirty="0" smtClean="0"/>
              <a:t>Liverpool Hope University</a:t>
            </a:r>
          </a:p>
          <a:p>
            <a:r>
              <a:rPr lang="en-GB" dirty="0" smtClean="0"/>
              <a:t>riacheyne@googlemail.com</a:t>
            </a:r>
          </a:p>
          <a:p>
            <a:endParaRPr lang="en-GB" dirty="0"/>
          </a:p>
        </p:txBody>
      </p:sp>
    </p:spTree>
    <p:extLst>
      <p:ext uri="{BB962C8B-B14F-4D97-AF65-F5344CB8AC3E}">
        <p14:creationId xmlns:p14="http://schemas.microsoft.com/office/powerpoint/2010/main" val="17461008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Disability Studies</a:t>
            </a:r>
            <a:endParaRPr lang="en-GB" dirty="0"/>
          </a:p>
        </p:txBody>
      </p:sp>
      <p:sp>
        <p:nvSpPr>
          <p:cNvPr id="3" name="Content Placeholder 2"/>
          <p:cNvSpPr>
            <a:spLocks noGrp="1"/>
          </p:cNvSpPr>
          <p:nvPr>
            <p:ph idx="1"/>
          </p:nvPr>
        </p:nvSpPr>
        <p:spPr>
          <a:xfrm>
            <a:off x="467544" y="1988840"/>
            <a:ext cx="7609656" cy="4411960"/>
          </a:xfrm>
        </p:spPr>
        <p:txBody>
          <a:bodyPr>
            <a:noAutofit/>
          </a:bodyPr>
          <a:lstStyle/>
          <a:p>
            <a:pPr marL="114300" indent="0">
              <a:buNone/>
            </a:pPr>
            <a:r>
              <a:rPr lang="en-GB" sz="2600" dirty="0"/>
              <a:t>the academic counterpart to disability rights advocacy.  It aims to do the work of research and critical analysis necessary to any effort at social reconstruction.  It critically analyses the ideas about disability that have shaped societal organization and public policies, cultural values, and architectural design, individual </a:t>
            </a:r>
            <a:r>
              <a:rPr lang="en-GB" sz="2600" dirty="0" err="1"/>
              <a:t>behavior</a:t>
            </a:r>
            <a:r>
              <a:rPr lang="en-GB" sz="2600" dirty="0"/>
              <a:t> and interpersonal encounters, professional training and delivery of services. </a:t>
            </a:r>
            <a:r>
              <a:rPr lang="en-GB" sz="2600" dirty="0" smtClean="0"/>
              <a:t> (</a:t>
            </a:r>
            <a:r>
              <a:rPr lang="en-GB" sz="2600" dirty="0" err="1"/>
              <a:t>Longmore</a:t>
            </a:r>
            <a:r>
              <a:rPr lang="en-GB" sz="2600" dirty="0"/>
              <a:t>, </a:t>
            </a:r>
            <a:r>
              <a:rPr lang="en-GB" sz="2600" i="1" dirty="0"/>
              <a:t>Why I Burned My Book</a:t>
            </a:r>
            <a:r>
              <a:rPr lang="en-GB" sz="2600" dirty="0"/>
              <a:t>, 2).</a:t>
            </a:r>
          </a:p>
          <a:p>
            <a:pPr marL="114300" indent="0">
              <a:buNone/>
            </a:pPr>
            <a:endParaRPr lang="en-GB" sz="2400" dirty="0"/>
          </a:p>
        </p:txBody>
      </p:sp>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5318" r="6112" b="5318"/>
          <a:stretch/>
        </p:blipFill>
        <p:spPr bwMode="auto">
          <a:xfrm>
            <a:off x="7922547" y="-99392"/>
            <a:ext cx="1215528"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87523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Cultural Strand</a:t>
            </a:r>
            <a:endParaRPr lang="en-GB" dirty="0"/>
          </a:p>
        </p:txBody>
      </p:sp>
      <p:sp>
        <p:nvSpPr>
          <p:cNvPr id="3" name="Content Placeholder 2"/>
          <p:cNvSpPr>
            <a:spLocks noGrp="1"/>
          </p:cNvSpPr>
          <p:nvPr>
            <p:ph idx="1"/>
          </p:nvPr>
        </p:nvSpPr>
        <p:spPr>
          <a:xfrm>
            <a:off x="457200" y="1484784"/>
            <a:ext cx="5410944" cy="4752528"/>
          </a:xfrm>
        </p:spPr>
        <p:txBody>
          <a:bodyPr>
            <a:normAutofit/>
          </a:bodyPr>
          <a:lstStyle/>
          <a:p>
            <a:r>
              <a:rPr lang="en-GB" sz="2400" dirty="0" err="1" smtClean="0"/>
              <a:t>Longmore</a:t>
            </a:r>
            <a:r>
              <a:rPr lang="en-GB" sz="2400" dirty="0" smtClean="0"/>
              <a:t>, “Screening Stereotypes” (1985)</a:t>
            </a:r>
          </a:p>
          <a:p>
            <a:r>
              <a:rPr lang="en-GB" sz="2400" dirty="0" smtClean="0"/>
              <a:t>Gartner </a:t>
            </a:r>
            <a:r>
              <a:rPr lang="en-GB" sz="2400" dirty="0" smtClean="0"/>
              <a:t>and Joe, </a:t>
            </a:r>
            <a:r>
              <a:rPr lang="en-GB" sz="2400" i="1" dirty="0" smtClean="0"/>
              <a:t>Images of the Disabled, Disabling Images</a:t>
            </a:r>
            <a:r>
              <a:rPr lang="en-GB" sz="2400" dirty="0" smtClean="0"/>
              <a:t> (1987)</a:t>
            </a:r>
          </a:p>
          <a:p>
            <a:r>
              <a:rPr lang="en-GB" sz="2400" dirty="0" smtClean="0"/>
              <a:t>Zola, </a:t>
            </a:r>
            <a:r>
              <a:rPr lang="en-GB" sz="2400" dirty="0" smtClean="0"/>
              <a:t>“‘Any </a:t>
            </a:r>
            <a:r>
              <a:rPr lang="en-GB" sz="2400" dirty="0" smtClean="0"/>
              <a:t>Distinguishing Features</a:t>
            </a:r>
            <a:r>
              <a:rPr lang="en-GB" sz="2400" dirty="0" smtClean="0"/>
              <a:t>?’” </a:t>
            </a:r>
            <a:r>
              <a:rPr lang="en-GB" sz="2400" dirty="0" smtClean="0"/>
              <a:t>(1987)</a:t>
            </a:r>
          </a:p>
          <a:p>
            <a:r>
              <a:rPr lang="en-GB" sz="2400" dirty="0" smtClean="0"/>
              <a:t>Morris, </a:t>
            </a:r>
            <a:r>
              <a:rPr lang="en-GB" sz="2400" i="1" dirty="0" smtClean="0"/>
              <a:t>Pride Against Prejudice</a:t>
            </a:r>
            <a:r>
              <a:rPr lang="en-GB" sz="2400" dirty="0" smtClean="0"/>
              <a:t> (1991)</a:t>
            </a:r>
          </a:p>
          <a:p>
            <a:r>
              <a:rPr lang="en-GB" sz="2400" dirty="0" smtClean="0"/>
              <a:t>Barnes, </a:t>
            </a:r>
            <a:r>
              <a:rPr lang="en-GB" sz="2400" i="1" dirty="0" smtClean="0"/>
              <a:t>Disabling Imagery and the Media</a:t>
            </a:r>
            <a:r>
              <a:rPr lang="en-GB" sz="2400" dirty="0" smtClean="0"/>
              <a:t> (1992)</a:t>
            </a:r>
          </a:p>
          <a:p>
            <a:r>
              <a:rPr lang="en-GB" sz="2400" dirty="0" err="1" smtClean="0"/>
              <a:t>Hevey</a:t>
            </a:r>
            <a:r>
              <a:rPr lang="en-GB" sz="2400" dirty="0" smtClean="0"/>
              <a:t>, </a:t>
            </a:r>
            <a:r>
              <a:rPr lang="en-GB" sz="2400" i="1" dirty="0" smtClean="0"/>
              <a:t>The Creatures Time Forgot</a:t>
            </a:r>
            <a:r>
              <a:rPr lang="en-GB" sz="2400" dirty="0" smtClean="0"/>
              <a:t> (1992)</a:t>
            </a:r>
            <a:endParaRPr lang="en-GB" sz="24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0232" y="156060"/>
            <a:ext cx="1257143" cy="19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8162" y="2491391"/>
            <a:ext cx="1261281" cy="19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6149" y="4736992"/>
            <a:ext cx="1885305" cy="19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26473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1232756"/>
            <a:ext cx="2403000" cy="36000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1840" y="1232756"/>
            <a:ext cx="2376000" cy="36000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8144" y="1232756"/>
            <a:ext cx="2364631" cy="3600000"/>
          </a:xfrm>
          <a:prstGeom prst="rect">
            <a:avLst/>
          </a:prstGeom>
        </p:spPr>
      </p:pic>
      <p:sp>
        <p:nvSpPr>
          <p:cNvPr id="8" name="TextBox 7"/>
          <p:cNvSpPr txBox="1"/>
          <p:nvPr/>
        </p:nvSpPr>
        <p:spPr>
          <a:xfrm>
            <a:off x="323528" y="5301206"/>
            <a:ext cx="2403000" cy="646331"/>
          </a:xfrm>
          <a:prstGeom prst="rect">
            <a:avLst/>
          </a:prstGeom>
          <a:noFill/>
        </p:spPr>
        <p:txBody>
          <a:bodyPr wrap="square" rtlCol="0">
            <a:spAutoFit/>
          </a:bodyPr>
          <a:lstStyle/>
          <a:p>
            <a:pPr algn="ctr"/>
            <a:r>
              <a:rPr lang="en-GB" sz="3600" dirty="0" smtClean="0"/>
              <a:t>1995</a:t>
            </a:r>
            <a:endParaRPr lang="en-GB" sz="3600" dirty="0"/>
          </a:p>
        </p:txBody>
      </p:sp>
      <p:sp>
        <p:nvSpPr>
          <p:cNvPr id="10" name="TextBox 9"/>
          <p:cNvSpPr txBox="1"/>
          <p:nvPr/>
        </p:nvSpPr>
        <p:spPr>
          <a:xfrm>
            <a:off x="3131840" y="5301208"/>
            <a:ext cx="2376000" cy="646331"/>
          </a:xfrm>
          <a:prstGeom prst="rect">
            <a:avLst/>
          </a:prstGeom>
          <a:noFill/>
        </p:spPr>
        <p:txBody>
          <a:bodyPr wrap="square" rtlCol="0">
            <a:spAutoFit/>
          </a:bodyPr>
          <a:lstStyle/>
          <a:p>
            <a:pPr algn="ctr"/>
            <a:r>
              <a:rPr lang="en-GB" sz="3600" dirty="0" smtClean="0"/>
              <a:t>1997</a:t>
            </a:r>
            <a:endParaRPr lang="en-GB" sz="3600" dirty="0"/>
          </a:p>
        </p:txBody>
      </p:sp>
      <p:sp>
        <p:nvSpPr>
          <p:cNvPr id="11" name="TextBox 10"/>
          <p:cNvSpPr txBox="1"/>
          <p:nvPr/>
        </p:nvSpPr>
        <p:spPr>
          <a:xfrm>
            <a:off x="5868145" y="5301207"/>
            <a:ext cx="2364630" cy="646331"/>
          </a:xfrm>
          <a:prstGeom prst="rect">
            <a:avLst/>
          </a:prstGeom>
          <a:noFill/>
        </p:spPr>
        <p:txBody>
          <a:bodyPr wrap="square" rtlCol="0">
            <a:spAutoFit/>
          </a:bodyPr>
          <a:lstStyle/>
          <a:p>
            <a:pPr algn="ctr"/>
            <a:r>
              <a:rPr lang="en-GB" sz="3600" dirty="0" smtClean="0"/>
              <a:t>2000</a:t>
            </a:r>
          </a:p>
        </p:txBody>
      </p:sp>
    </p:spTree>
    <p:extLst>
      <p:ext uri="{BB962C8B-B14F-4D97-AF65-F5344CB8AC3E}">
        <p14:creationId xmlns:p14="http://schemas.microsoft.com/office/powerpoint/2010/main" val="32751903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Three claims</a:t>
            </a:r>
            <a:endParaRPr lang="en-GB" dirty="0"/>
          </a:p>
        </p:txBody>
      </p:sp>
      <p:sp>
        <p:nvSpPr>
          <p:cNvPr id="3" name="Content Placeholder 2"/>
          <p:cNvSpPr>
            <a:spLocks noGrp="1"/>
          </p:cNvSpPr>
          <p:nvPr>
            <p:ph idx="1"/>
          </p:nvPr>
        </p:nvSpPr>
        <p:spPr/>
        <p:txBody>
          <a:bodyPr>
            <a:normAutofit/>
          </a:bodyPr>
          <a:lstStyle/>
          <a:p>
            <a:r>
              <a:rPr lang="en-GB" sz="3200" dirty="0" smtClean="0"/>
              <a:t>Evaluative approaches have never really gone away – only underground</a:t>
            </a:r>
          </a:p>
          <a:p>
            <a:r>
              <a:rPr lang="en-GB" sz="3200" dirty="0" smtClean="0"/>
              <a:t>The case against evaluative approaches has been overstated</a:t>
            </a:r>
          </a:p>
          <a:p>
            <a:r>
              <a:rPr lang="en-GB" sz="3200" dirty="0" smtClean="0"/>
              <a:t>Evaluative approaches still have </a:t>
            </a:r>
            <a:r>
              <a:rPr lang="en-GB" sz="3200" dirty="0" smtClean="0"/>
              <a:t>much to contribute to cultural disability studies</a:t>
            </a:r>
            <a:endParaRPr lang="en-GB" sz="3200" dirty="0"/>
          </a:p>
        </p:txBody>
      </p:sp>
    </p:spTree>
    <p:extLst>
      <p:ext uri="{BB962C8B-B14F-4D97-AF65-F5344CB8AC3E}">
        <p14:creationId xmlns:p14="http://schemas.microsoft.com/office/powerpoint/2010/main" val="27865721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Positive-image approaches: Representations…</a:t>
            </a:r>
            <a:endParaRPr lang="en-GB" dirty="0"/>
          </a:p>
        </p:txBody>
      </p:sp>
      <p:sp>
        <p:nvSpPr>
          <p:cNvPr id="3" name="Content Placeholder 2"/>
          <p:cNvSpPr>
            <a:spLocks noGrp="1"/>
          </p:cNvSpPr>
          <p:nvPr>
            <p:ph idx="1"/>
          </p:nvPr>
        </p:nvSpPr>
        <p:spPr>
          <a:xfrm>
            <a:off x="457200" y="2060848"/>
            <a:ext cx="7571184" cy="4339952"/>
          </a:xfrm>
        </p:spPr>
        <p:txBody>
          <a:bodyPr/>
          <a:lstStyle/>
          <a:p>
            <a:r>
              <a:rPr lang="en-GB" sz="2800" dirty="0"/>
              <a:t>“unsettle conventional notions of normality and disability” (</a:t>
            </a:r>
            <a:r>
              <a:rPr lang="en-GB" sz="2800" dirty="0" err="1"/>
              <a:t>Squier</a:t>
            </a:r>
            <a:r>
              <a:rPr lang="en-GB" sz="2800" dirty="0"/>
              <a:t> 71</a:t>
            </a:r>
            <a:r>
              <a:rPr lang="en-GB" sz="2800" dirty="0" smtClean="0"/>
              <a:t>) </a:t>
            </a:r>
          </a:p>
          <a:p>
            <a:r>
              <a:rPr lang="en-GB" sz="2800" dirty="0" smtClean="0"/>
              <a:t>“necessitate </a:t>
            </a:r>
            <a:r>
              <a:rPr lang="en-GB" sz="2800" dirty="0"/>
              <a:t>interactions between reader and text that allow for fuller understanding of disabilities as they exist in relation to society” (</a:t>
            </a:r>
            <a:r>
              <a:rPr lang="en-GB" sz="2800" dirty="0" err="1"/>
              <a:t>Birge</a:t>
            </a:r>
            <a:r>
              <a:rPr lang="en-GB" sz="2800" dirty="0" smtClean="0"/>
              <a:t>)</a:t>
            </a:r>
          </a:p>
          <a:p>
            <a:r>
              <a:rPr lang="en-GB" sz="2800" dirty="0" smtClean="0"/>
              <a:t>Offer </a:t>
            </a:r>
            <a:r>
              <a:rPr lang="en-GB" sz="2800" dirty="0"/>
              <a:t>“a nuanced take on the human body and its diverse forms” (Popp 37)</a:t>
            </a:r>
          </a:p>
          <a:p>
            <a:endParaRPr lang="en-GB" dirty="0"/>
          </a:p>
        </p:txBody>
      </p:sp>
    </p:spTree>
    <p:extLst>
      <p:ext uri="{BB962C8B-B14F-4D97-AF65-F5344CB8AC3E}">
        <p14:creationId xmlns:p14="http://schemas.microsoft.com/office/powerpoint/2010/main" val="40222551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Evaluative Arguments</a:t>
            </a:r>
            <a:endParaRPr lang="en-GB" dirty="0"/>
          </a:p>
        </p:txBody>
      </p:sp>
      <p:sp>
        <p:nvSpPr>
          <p:cNvPr id="3" name="Content Placeholder 2"/>
          <p:cNvSpPr>
            <a:spLocks noGrp="1"/>
          </p:cNvSpPr>
          <p:nvPr>
            <p:ph idx="1"/>
          </p:nvPr>
        </p:nvSpPr>
        <p:spPr/>
        <p:txBody>
          <a:bodyPr>
            <a:normAutofit lnSpcReduction="10000"/>
          </a:bodyPr>
          <a:lstStyle/>
          <a:p>
            <a:r>
              <a:rPr lang="en-GB" dirty="0" err="1"/>
              <a:t>Jablonski</a:t>
            </a:r>
            <a:r>
              <a:rPr lang="en-GB" dirty="0"/>
              <a:t> [...] complicate[s] dominant understandings of disability, turning away from facile </a:t>
            </a:r>
            <a:r>
              <a:rPr lang="en-GB" dirty="0" err="1"/>
              <a:t>metaphorizations</a:t>
            </a:r>
            <a:r>
              <a:rPr lang="en-GB" dirty="0"/>
              <a:t> and instead developing depictions that interrogate disability identity’s complex relationship to the tradition of disability representation.  (</a:t>
            </a:r>
            <a:r>
              <a:rPr lang="en-GB" dirty="0" err="1"/>
              <a:t>Hosey</a:t>
            </a:r>
            <a:r>
              <a:rPr lang="en-GB" dirty="0"/>
              <a:t> 37)</a:t>
            </a:r>
          </a:p>
          <a:p>
            <a:r>
              <a:rPr lang="en-GB" dirty="0"/>
              <a:t>Collins’s writing of physical difference [...] constitutes an early comment on and a potentially transformative critique of those modern practices (and resulting cultural forms) which in their origin intend to define, designate, </a:t>
            </a:r>
            <a:r>
              <a:rPr lang="en-GB" dirty="0" err="1"/>
              <a:t>medicalize</a:t>
            </a:r>
            <a:r>
              <a:rPr lang="en-GB" dirty="0"/>
              <a:t>, control and exclude the body that is physically and cognitively different. (Mossman 483-484)</a:t>
            </a:r>
          </a:p>
          <a:p>
            <a:r>
              <a:rPr lang="en-GB" dirty="0"/>
              <a:t>This essay […] demonstrate[s] how graphic fictions articulate the embodied, ethical, and </a:t>
            </a:r>
            <a:r>
              <a:rPr lang="en-GB" dirty="0" err="1"/>
              <a:t>sociopolitical</a:t>
            </a:r>
            <a:r>
              <a:rPr lang="en-GB" dirty="0"/>
              <a:t> experiences of impairment and disability. […] these graphic novels unsettle conventional notions of normality and disability. (</a:t>
            </a:r>
            <a:r>
              <a:rPr lang="en-GB" dirty="0" err="1"/>
              <a:t>Squier</a:t>
            </a:r>
            <a:r>
              <a:rPr lang="en-GB"/>
              <a:t> 71) </a:t>
            </a:r>
          </a:p>
          <a:p>
            <a:endParaRPr lang="en-GB"/>
          </a:p>
        </p:txBody>
      </p:sp>
    </p:spTree>
    <p:extLst>
      <p:ext uri="{BB962C8B-B14F-4D97-AF65-F5344CB8AC3E}">
        <p14:creationId xmlns:p14="http://schemas.microsoft.com/office/powerpoint/2010/main" val="24456615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Critiques of negative/positive image approaches</a:t>
            </a:r>
            <a:endParaRPr lang="en-GB" dirty="0"/>
          </a:p>
        </p:txBody>
      </p:sp>
      <p:sp>
        <p:nvSpPr>
          <p:cNvPr id="3" name="Content Placeholder 2"/>
          <p:cNvSpPr>
            <a:spLocks noGrp="1"/>
          </p:cNvSpPr>
          <p:nvPr>
            <p:ph idx="1"/>
          </p:nvPr>
        </p:nvSpPr>
        <p:spPr>
          <a:xfrm>
            <a:off x="457200" y="1916832"/>
            <a:ext cx="7571184" cy="4483968"/>
          </a:xfrm>
        </p:spPr>
        <p:txBody>
          <a:bodyPr>
            <a:normAutofit/>
          </a:bodyPr>
          <a:lstStyle/>
          <a:p>
            <a:pPr lvl="0"/>
            <a:r>
              <a:rPr lang="en-GB" sz="2400" dirty="0"/>
              <a:t>Even images intended positively might have negative consequences.  </a:t>
            </a:r>
          </a:p>
          <a:p>
            <a:pPr lvl="0"/>
            <a:r>
              <a:rPr lang="en-GB" sz="2400" dirty="0" smtClean="0"/>
              <a:t>Can’t </a:t>
            </a:r>
            <a:r>
              <a:rPr lang="en-GB" sz="2400" dirty="0"/>
              <a:t>classify a representation as positive or negative without understanding the historical context in which it was produced and received.  </a:t>
            </a:r>
          </a:p>
          <a:p>
            <a:pPr lvl="0"/>
            <a:r>
              <a:rPr lang="en-GB" sz="2400" dirty="0"/>
              <a:t>Different audiences will understand different portrayals differently </a:t>
            </a:r>
            <a:endParaRPr lang="en-GB" sz="2400" dirty="0" smtClean="0"/>
          </a:p>
          <a:p>
            <a:pPr lvl="0"/>
            <a:r>
              <a:rPr lang="en-GB" sz="2400" dirty="0" smtClean="0"/>
              <a:t>It </a:t>
            </a:r>
            <a:r>
              <a:rPr lang="en-GB" sz="2400" dirty="0"/>
              <a:t>might be fairly easy to identify negative images, </a:t>
            </a:r>
            <a:r>
              <a:rPr lang="en-GB" sz="2400" dirty="0" smtClean="0"/>
              <a:t>but it’s </a:t>
            </a:r>
            <a:r>
              <a:rPr lang="en-GB" sz="2400" dirty="0"/>
              <a:t>much harder to agree on what a positive image might be.  </a:t>
            </a:r>
          </a:p>
          <a:p>
            <a:pPr marL="114300" indent="0">
              <a:buNone/>
            </a:pPr>
            <a:r>
              <a:rPr lang="en-GB" sz="2400" dirty="0" smtClean="0"/>
              <a:t>(Paraphrasing Mitchell and Snyder, </a:t>
            </a:r>
            <a:r>
              <a:rPr lang="en-GB" sz="2400" i="1" dirty="0" smtClean="0"/>
              <a:t>Narrative Prosthesis</a:t>
            </a:r>
            <a:r>
              <a:rPr lang="en-GB" sz="2400" dirty="0" smtClean="0"/>
              <a:t>)</a:t>
            </a:r>
            <a:endParaRPr lang="en-GB" sz="2400" dirty="0"/>
          </a:p>
        </p:txBody>
      </p:sp>
    </p:spTree>
    <p:extLst>
      <p:ext uri="{BB962C8B-B14F-4D97-AF65-F5344CB8AC3E}">
        <p14:creationId xmlns:p14="http://schemas.microsoft.com/office/powerpoint/2010/main" val="37207712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Critiques of negative/positive image approaches</a:t>
            </a:r>
            <a:endParaRPr lang="en-GB" dirty="0"/>
          </a:p>
        </p:txBody>
      </p:sp>
      <p:sp>
        <p:nvSpPr>
          <p:cNvPr id="3" name="Content Placeholder 2"/>
          <p:cNvSpPr>
            <a:spLocks noGrp="1"/>
          </p:cNvSpPr>
          <p:nvPr>
            <p:ph idx="1"/>
          </p:nvPr>
        </p:nvSpPr>
        <p:spPr>
          <a:xfrm>
            <a:off x="457200" y="1916832"/>
            <a:ext cx="7571184" cy="4483968"/>
          </a:xfrm>
        </p:spPr>
        <p:txBody>
          <a:bodyPr>
            <a:normAutofit/>
          </a:bodyPr>
          <a:lstStyle/>
          <a:p>
            <a:pPr lvl="0"/>
            <a:r>
              <a:rPr lang="en-GB" sz="2400" dirty="0">
                <a:solidFill>
                  <a:srgbClr val="FF0000"/>
                </a:solidFill>
              </a:rPr>
              <a:t>Even images intended positively might have negative consequences.  </a:t>
            </a:r>
          </a:p>
          <a:p>
            <a:pPr lvl="0"/>
            <a:r>
              <a:rPr lang="en-GB" sz="2400" dirty="0" smtClean="0"/>
              <a:t>Can’t </a:t>
            </a:r>
            <a:r>
              <a:rPr lang="en-GB" sz="2400" dirty="0"/>
              <a:t>classify a representation as positive or negative without understanding the historical context in which it was produced and received.  </a:t>
            </a:r>
          </a:p>
          <a:p>
            <a:pPr lvl="0"/>
            <a:r>
              <a:rPr lang="en-GB" sz="2400" dirty="0"/>
              <a:t>Different audiences will understand different portrayals differently </a:t>
            </a:r>
            <a:endParaRPr lang="en-GB" sz="2400" dirty="0" smtClean="0"/>
          </a:p>
          <a:p>
            <a:pPr lvl="0"/>
            <a:r>
              <a:rPr lang="en-GB" sz="2400" dirty="0" smtClean="0"/>
              <a:t>It </a:t>
            </a:r>
            <a:r>
              <a:rPr lang="en-GB" sz="2400" dirty="0"/>
              <a:t>might be fairly easy to identify negative images, </a:t>
            </a:r>
            <a:r>
              <a:rPr lang="en-GB" sz="2400" dirty="0" smtClean="0"/>
              <a:t>but it’s </a:t>
            </a:r>
            <a:r>
              <a:rPr lang="en-GB" sz="2400" dirty="0"/>
              <a:t>much harder to agree on what a positive image might be.  </a:t>
            </a:r>
          </a:p>
          <a:p>
            <a:pPr marL="114300" indent="0">
              <a:buNone/>
            </a:pPr>
            <a:r>
              <a:rPr lang="en-GB" sz="2400" dirty="0" smtClean="0"/>
              <a:t>(Paraphrasing Mitchell and Snyder, </a:t>
            </a:r>
            <a:r>
              <a:rPr lang="en-GB" sz="2400" i="1" dirty="0" smtClean="0"/>
              <a:t>Narrative Prosthesis</a:t>
            </a:r>
            <a:r>
              <a:rPr lang="en-GB" sz="2400" dirty="0" smtClean="0"/>
              <a:t>)</a:t>
            </a:r>
            <a:endParaRPr lang="en-GB" sz="2400" dirty="0"/>
          </a:p>
        </p:txBody>
      </p:sp>
    </p:spTree>
    <p:extLst>
      <p:ext uri="{BB962C8B-B14F-4D97-AF65-F5344CB8AC3E}">
        <p14:creationId xmlns:p14="http://schemas.microsoft.com/office/powerpoint/2010/main" val="13093980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Critiques of negative/positive image approaches</a:t>
            </a:r>
            <a:endParaRPr lang="en-GB" dirty="0"/>
          </a:p>
        </p:txBody>
      </p:sp>
      <p:sp>
        <p:nvSpPr>
          <p:cNvPr id="3" name="Content Placeholder 2"/>
          <p:cNvSpPr>
            <a:spLocks noGrp="1"/>
          </p:cNvSpPr>
          <p:nvPr>
            <p:ph idx="1"/>
          </p:nvPr>
        </p:nvSpPr>
        <p:spPr>
          <a:xfrm>
            <a:off x="457200" y="1916832"/>
            <a:ext cx="7571184" cy="4483968"/>
          </a:xfrm>
        </p:spPr>
        <p:txBody>
          <a:bodyPr>
            <a:normAutofit/>
          </a:bodyPr>
          <a:lstStyle/>
          <a:p>
            <a:pPr lvl="0"/>
            <a:r>
              <a:rPr lang="en-GB" sz="2400" dirty="0"/>
              <a:t>Even images intended positively might have negative consequences.  </a:t>
            </a:r>
          </a:p>
          <a:p>
            <a:pPr lvl="0"/>
            <a:r>
              <a:rPr lang="en-GB" sz="2400" dirty="0" smtClean="0">
                <a:solidFill>
                  <a:srgbClr val="FF0000"/>
                </a:solidFill>
              </a:rPr>
              <a:t>Can’t </a:t>
            </a:r>
            <a:r>
              <a:rPr lang="en-GB" sz="2400" dirty="0">
                <a:solidFill>
                  <a:srgbClr val="FF0000"/>
                </a:solidFill>
              </a:rPr>
              <a:t>classify a representation as positive or negative without understanding the historical context in which it was produced and received.  </a:t>
            </a:r>
          </a:p>
          <a:p>
            <a:pPr lvl="0"/>
            <a:r>
              <a:rPr lang="en-GB" sz="2400" dirty="0">
                <a:solidFill>
                  <a:srgbClr val="FF0000"/>
                </a:solidFill>
              </a:rPr>
              <a:t>Different audiences will understand different portrayals differently </a:t>
            </a:r>
            <a:endParaRPr lang="en-GB" sz="2400" dirty="0" smtClean="0">
              <a:solidFill>
                <a:srgbClr val="FF0000"/>
              </a:solidFill>
            </a:endParaRPr>
          </a:p>
          <a:p>
            <a:pPr lvl="0"/>
            <a:r>
              <a:rPr lang="en-GB" sz="2400" dirty="0" smtClean="0"/>
              <a:t>It </a:t>
            </a:r>
            <a:r>
              <a:rPr lang="en-GB" sz="2400" dirty="0"/>
              <a:t>might be fairly easy to identify negative images, </a:t>
            </a:r>
            <a:r>
              <a:rPr lang="en-GB" sz="2400" dirty="0" smtClean="0"/>
              <a:t>but it’s </a:t>
            </a:r>
            <a:r>
              <a:rPr lang="en-GB" sz="2400" dirty="0"/>
              <a:t>much harder to agree on what a positive image might be.  </a:t>
            </a:r>
          </a:p>
          <a:p>
            <a:pPr marL="114300" indent="0">
              <a:buNone/>
            </a:pPr>
            <a:r>
              <a:rPr lang="en-GB" sz="2400" dirty="0" smtClean="0"/>
              <a:t>(Paraphrasing Mitchell and Snyder, </a:t>
            </a:r>
            <a:r>
              <a:rPr lang="en-GB" sz="2400" i="1" dirty="0" smtClean="0"/>
              <a:t>Narrative Prosthesis</a:t>
            </a:r>
            <a:r>
              <a:rPr lang="en-GB" sz="2400" dirty="0" smtClean="0"/>
              <a:t>)</a:t>
            </a:r>
            <a:endParaRPr lang="en-GB" sz="2400" dirty="0"/>
          </a:p>
        </p:txBody>
      </p:sp>
    </p:spTree>
    <p:extLst>
      <p:ext uri="{BB962C8B-B14F-4D97-AF65-F5344CB8AC3E}">
        <p14:creationId xmlns:p14="http://schemas.microsoft.com/office/powerpoint/2010/main" val="13093980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Critiques of negative/positive image approaches</a:t>
            </a:r>
            <a:endParaRPr lang="en-GB" dirty="0"/>
          </a:p>
        </p:txBody>
      </p:sp>
      <p:sp>
        <p:nvSpPr>
          <p:cNvPr id="3" name="Content Placeholder 2"/>
          <p:cNvSpPr>
            <a:spLocks noGrp="1"/>
          </p:cNvSpPr>
          <p:nvPr>
            <p:ph idx="1"/>
          </p:nvPr>
        </p:nvSpPr>
        <p:spPr>
          <a:xfrm>
            <a:off x="457200" y="1916832"/>
            <a:ext cx="7571184" cy="4483968"/>
          </a:xfrm>
        </p:spPr>
        <p:txBody>
          <a:bodyPr>
            <a:normAutofit/>
          </a:bodyPr>
          <a:lstStyle/>
          <a:p>
            <a:pPr lvl="0"/>
            <a:r>
              <a:rPr lang="en-GB" sz="2400" dirty="0"/>
              <a:t>Even images intended positively might have negative consequences.  </a:t>
            </a:r>
          </a:p>
          <a:p>
            <a:pPr lvl="0"/>
            <a:r>
              <a:rPr lang="en-GB" sz="2400" dirty="0" smtClean="0"/>
              <a:t>Can’t </a:t>
            </a:r>
            <a:r>
              <a:rPr lang="en-GB" sz="2400" dirty="0"/>
              <a:t>classify a representation as positive or negative without understanding the historical context in which it was produced and received.  </a:t>
            </a:r>
          </a:p>
          <a:p>
            <a:pPr lvl="0"/>
            <a:r>
              <a:rPr lang="en-GB" sz="2400" dirty="0"/>
              <a:t>Different audiences will understand different portrayals differently </a:t>
            </a:r>
            <a:endParaRPr lang="en-GB" sz="2400" dirty="0" smtClean="0"/>
          </a:p>
          <a:p>
            <a:pPr lvl="0"/>
            <a:r>
              <a:rPr lang="en-GB" sz="2400" dirty="0">
                <a:solidFill>
                  <a:srgbClr val="FF0000"/>
                </a:solidFill>
              </a:rPr>
              <a:t>I</a:t>
            </a:r>
            <a:r>
              <a:rPr lang="en-GB" sz="2400" dirty="0" smtClean="0">
                <a:solidFill>
                  <a:srgbClr val="FF0000"/>
                </a:solidFill>
              </a:rPr>
              <a:t>t </a:t>
            </a:r>
            <a:r>
              <a:rPr lang="en-GB" sz="2400" dirty="0">
                <a:solidFill>
                  <a:srgbClr val="FF0000"/>
                </a:solidFill>
              </a:rPr>
              <a:t>might be fairly easy to identify negative images, </a:t>
            </a:r>
            <a:r>
              <a:rPr lang="en-GB" sz="2400" dirty="0" smtClean="0">
                <a:solidFill>
                  <a:srgbClr val="FF0000"/>
                </a:solidFill>
              </a:rPr>
              <a:t>but it’s </a:t>
            </a:r>
            <a:r>
              <a:rPr lang="en-GB" sz="2400" dirty="0">
                <a:solidFill>
                  <a:srgbClr val="FF0000"/>
                </a:solidFill>
              </a:rPr>
              <a:t>much harder to agree on what a positive image might be.  </a:t>
            </a:r>
          </a:p>
          <a:p>
            <a:pPr marL="114300" indent="0">
              <a:buNone/>
            </a:pPr>
            <a:r>
              <a:rPr lang="en-GB" sz="2400" dirty="0" smtClean="0"/>
              <a:t>(Paraphrasing Mitchell and Snyder, </a:t>
            </a:r>
            <a:r>
              <a:rPr lang="en-GB" sz="2400" i="1" dirty="0" smtClean="0"/>
              <a:t>Narrative Prosthesis</a:t>
            </a:r>
            <a:r>
              <a:rPr lang="en-GB" sz="2400" dirty="0" smtClean="0"/>
              <a:t>)</a:t>
            </a:r>
            <a:endParaRPr lang="en-GB" sz="2400" dirty="0"/>
          </a:p>
        </p:txBody>
      </p:sp>
    </p:spTree>
    <p:extLst>
      <p:ext uri="{BB962C8B-B14F-4D97-AF65-F5344CB8AC3E}">
        <p14:creationId xmlns:p14="http://schemas.microsoft.com/office/powerpoint/2010/main" val="13093980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Reflexive Representations</a:t>
            </a:r>
            <a:endParaRPr lang="en-GB" dirty="0"/>
          </a:p>
        </p:txBody>
      </p:sp>
      <p:sp>
        <p:nvSpPr>
          <p:cNvPr id="3" name="Content Placeholder 2"/>
          <p:cNvSpPr>
            <a:spLocks noGrp="1"/>
          </p:cNvSpPr>
          <p:nvPr>
            <p:ph idx="1"/>
          </p:nvPr>
        </p:nvSpPr>
        <p:spPr>
          <a:xfrm>
            <a:off x="457200" y="2204864"/>
            <a:ext cx="7499176" cy="4195936"/>
          </a:xfrm>
        </p:spPr>
        <p:txBody>
          <a:bodyPr/>
          <a:lstStyle/>
          <a:p>
            <a:r>
              <a:rPr lang="en-GB" sz="3600" dirty="0" smtClean="0"/>
              <a:t>Conceptualisation</a:t>
            </a:r>
          </a:p>
          <a:p>
            <a:r>
              <a:rPr lang="en-GB" sz="3600" dirty="0" smtClean="0"/>
              <a:t>Prejudice</a:t>
            </a:r>
          </a:p>
          <a:p>
            <a:r>
              <a:rPr lang="en-GB" sz="3600" dirty="0" err="1" smtClean="0"/>
              <a:t>Problematisation</a:t>
            </a:r>
            <a:endParaRPr lang="en-GB" sz="3600" dirty="0" smtClean="0"/>
          </a:p>
          <a:p>
            <a:r>
              <a:rPr lang="en-GB" sz="3600" dirty="0" smtClean="0"/>
              <a:t>Access</a:t>
            </a:r>
          </a:p>
          <a:p>
            <a:endParaRPr lang="en-GB" dirty="0"/>
          </a:p>
        </p:txBody>
      </p:sp>
    </p:spTree>
    <p:extLst>
      <p:ext uri="{BB962C8B-B14F-4D97-AF65-F5344CB8AC3E}">
        <p14:creationId xmlns:p14="http://schemas.microsoft.com/office/powerpoint/2010/main" val="12421550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Conceptualisation</a:t>
            </a:r>
            <a:endParaRPr lang="en-GB" dirty="0"/>
          </a:p>
        </p:txBody>
      </p:sp>
      <p:sp>
        <p:nvSpPr>
          <p:cNvPr id="3" name="Content Placeholder 2"/>
          <p:cNvSpPr>
            <a:spLocks noGrp="1"/>
          </p:cNvSpPr>
          <p:nvPr>
            <p:ph idx="1"/>
          </p:nvPr>
        </p:nvSpPr>
        <p:spPr>
          <a:xfrm>
            <a:off x="4355976" y="2132856"/>
            <a:ext cx="3721224" cy="4267944"/>
          </a:xfrm>
        </p:spPr>
        <p:txBody>
          <a:bodyPr>
            <a:normAutofit/>
          </a:bodyPr>
          <a:lstStyle/>
          <a:p>
            <a:pPr marL="114300" indent="0">
              <a:buNone/>
            </a:pPr>
            <a:r>
              <a:rPr lang="en-GB" sz="2800" dirty="0" smtClean="0"/>
              <a:t>“Humans had accomplished a great deal, despite the immense handicaps they struggled under” (194).</a:t>
            </a:r>
            <a:endParaRPr lang="en-GB" sz="28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700808"/>
            <a:ext cx="3744416" cy="3744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83568" y="5661248"/>
            <a:ext cx="3672408" cy="830997"/>
          </a:xfrm>
          <a:prstGeom prst="rect">
            <a:avLst/>
          </a:prstGeom>
          <a:noFill/>
        </p:spPr>
        <p:txBody>
          <a:bodyPr wrap="square" rtlCol="0">
            <a:spAutoFit/>
          </a:bodyPr>
          <a:lstStyle/>
          <a:p>
            <a:pPr algn="ctr"/>
            <a:r>
              <a:rPr lang="en-GB" sz="2400" dirty="0" smtClean="0"/>
              <a:t>Amy Thomson, </a:t>
            </a:r>
            <a:r>
              <a:rPr lang="en-GB" sz="2400" i="1" dirty="0" smtClean="0"/>
              <a:t>Through Alien Eyes</a:t>
            </a:r>
            <a:r>
              <a:rPr lang="en-GB" sz="2400" dirty="0" smtClean="0"/>
              <a:t> (1999)</a:t>
            </a:r>
            <a:endParaRPr lang="en-GB" sz="2400" dirty="0"/>
          </a:p>
        </p:txBody>
      </p:sp>
    </p:spTree>
    <p:extLst>
      <p:ext uri="{BB962C8B-B14F-4D97-AF65-F5344CB8AC3E}">
        <p14:creationId xmlns:p14="http://schemas.microsoft.com/office/powerpoint/2010/main" val="3731215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Prejudice</a:t>
            </a:r>
            <a:endParaRPr lang="en-GB" dirty="0"/>
          </a:p>
        </p:txBody>
      </p:sp>
      <p:sp>
        <p:nvSpPr>
          <p:cNvPr id="4" name="Content Placeholder 3"/>
          <p:cNvSpPr>
            <a:spLocks noGrp="1"/>
          </p:cNvSpPr>
          <p:nvPr>
            <p:ph sz="half" idx="1"/>
          </p:nvPr>
        </p:nvSpPr>
        <p:spPr>
          <a:xfrm>
            <a:off x="467544" y="1536192"/>
            <a:ext cx="3168352" cy="4701120"/>
          </a:xfrm>
        </p:spPr>
        <p:txBody>
          <a:bodyPr>
            <a:normAutofit fontScale="92500" lnSpcReduction="20000"/>
          </a:bodyPr>
          <a:lstStyle/>
          <a:p>
            <a:endParaRPr lang="en-GB" dirty="0" smtClean="0"/>
          </a:p>
          <a:p>
            <a:endParaRPr lang="en-GB" dirty="0"/>
          </a:p>
          <a:p>
            <a:endParaRPr lang="en-GB" dirty="0" smtClean="0"/>
          </a:p>
          <a:p>
            <a:endParaRPr lang="en-GB" dirty="0"/>
          </a:p>
          <a:p>
            <a:endParaRPr lang="en-GB" dirty="0" smtClean="0"/>
          </a:p>
          <a:p>
            <a:endParaRPr lang="en-GB" dirty="0"/>
          </a:p>
          <a:p>
            <a:endParaRPr lang="en-GB" dirty="0" smtClean="0"/>
          </a:p>
          <a:p>
            <a:endParaRPr lang="en-GB" dirty="0" smtClean="0"/>
          </a:p>
          <a:p>
            <a:pPr marL="114300" indent="0" algn="ctr">
              <a:buNone/>
            </a:pPr>
            <a:endParaRPr lang="en-GB" dirty="0" smtClean="0"/>
          </a:p>
          <a:p>
            <a:pPr marL="114300" indent="0" algn="ctr">
              <a:buNone/>
            </a:pPr>
            <a:endParaRPr lang="en-GB" dirty="0"/>
          </a:p>
          <a:p>
            <a:pPr marL="114300" indent="0" algn="ctr">
              <a:buNone/>
            </a:pPr>
            <a:r>
              <a:rPr lang="en-GB" dirty="0" smtClean="0"/>
              <a:t>Dean Koontz, </a:t>
            </a:r>
            <a:r>
              <a:rPr lang="en-GB" i="1" dirty="0" smtClean="0"/>
              <a:t>Fear Nothing</a:t>
            </a:r>
            <a:r>
              <a:rPr lang="en-GB" dirty="0" smtClean="0"/>
              <a:t> (1997)</a:t>
            </a:r>
            <a:endParaRPr lang="en-GB" dirty="0"/>
          </a:p>
        </p:txBody>
      </p:sp>
      <p:sp>
        <p:nvSpPr>
          <p:cNvPr id="5" name="Content Placeholder 4"/>
          <p:cNvSpPr>
            <a:spLocks noGrp="1"/>
          </p:cNvSpPr>
          <p:nvPr>
            <p:ph sz="half" idx="2"/>
          </p:nvPr>
        </p:nvSpPr>
        <p:spPr>
          <a:xfrm>
            <a:off x="3779912" y="1556792"/>
            <a:ext cx="4536504" cy="4824536"/>
          </a:xfrm>
        </p:spPr>
        <p:txBody>
          <a:bodyPr>
            <a:noAutofit/>
          </a:bodyPr>
          <a:lstStyle/>
          <a:p>
            <a:pPr marL="114300" indent="0">
              <a:buNone/>
            </a:pPr>
            <a:r>
              <a:rPr lang="en-GB" sz="2600" dirty="0" smtClean="0"/>
              <a:t>“</a:t>
            </a:r>
            <a:r>
              <a:rPr lang="en-GB" sz="2600" dirty="0"/>
              <a:t>some people feared and despised me more than they would fear or despise a three-eyed Toad Man in any carnival freak </a:t>
            </a:r>
            <a:r>
              <a:rPr lang="en-GB" sz="2600" dirty="0" smtClean="0"/>
              <a:t>show” (297)</a:t>
            </a:r>
          </a:p>
          <a:p>
            <a:pPr marL="114300" indent="0">
              <a:buNone/>
            </a:pPr>
            <a:r>
              <a:rPr lang="en-GB" sz="2600" dirty="0" smtClean="0"/>
              <a:t>“So </a:t>
            </a:r>
            <a:r>
              <a:rPr lang="en-GB" sz="2600" dirty="0"/>
              <a:t>many thoughtless people have made unkind assumptions about me, based on my appearance and my affinity for the night, that I am reluctant to join the club of </a:t>
            </a:r>
            <a:r>
              <a:rPr lang="en-GB" sz="2600" dirty="0" smtClean="0"/>
              <a:t>cruelty” </a:t>
            </a:r>
            <a:r>
              <a:rPr lang="en-GB" sz="2600" dirty="0"/>
              <a:t>(38</a:t>
            </a:r>
            <a:r>
              <a:rPr lang="en-GB" sz="2600" dirty="0" smtClean="0"/>
              <a:t>)</a:t>
            </a:r>
            <a:endParaRPr lang="en-GB" sz="2600" dirty="0"/>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738243"/>
            <a:ext cx="2129380" cy="3312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02773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Problematisation</a:t>
            </a:r>
            <a:endParaRPr lang="en-GB" dirty="0"/>
          </a:p>
        </p:txBody>
      </p:sp>
      <p:sp>
        <p:nvSpPr>
          <p:cNvPr id="3" name="Content Placeholder 2"/>
          <p:cNvSpPr>
            <a:spLocks noGrp="1"/>
          </p:cNvSpPr>
          <p:nvPr>
            <p:ph idx="1"/>
          </p:nvPr>
        </p:nvSpPr>
        <p:spPr>
          <a:xfrm>
            <a:off x="457200" y="1600200"/>
            <a:ext cx="7643192" cy="4997152"/>
          </a:xfrm>
        </p:spPr>
        <p:txBody>
          <a:bodyPr>
            <a:normAutofit fontScale="92500" lnSpcReduction="10000"/>
          </a:bodyPr>
          <a:lstStyle/>
          <a:p>
            <a:pPr marL="114300" indent="0">
              <a:buNone/>
            </a:pPr>
            <a:r>
              <a:rPr lang="en-GB" sz="3200" dirty="0"/>
              <a:t>“Megan Galloway had broken her neck while still in her teens.  She became part of the early development of a powered exoskeleton, research that had led to the hideously expensive and beautiful Golden Gypsy, of which only one was ever built.  It abolished wheelchairs and crutches for her.  It returned her to life, in her own mind, and it made her a </a:t>
            </a:r>
            <a:r>
              <a:rPr lang="en-GB" sz="3200" dirty="0" smtClean="0"/>
              <a:t>celebrity” (380)</a:t>
            </a:r>
          </a:p>
          <a:p>
            <a:pPr marL="114300" indent="0">
              <a:buNone/>
            </a:pPr>
            <a:r>
              <a:rPr lang="en-GB" sz="3200" dirty="0" smtClean="0"/>
              <a:t>“The </a:t>
            </a:r>
            <a:r>
              <a:rPr lang="en-GB" sz="3200" dirty="0"/>
              <a:t>world was briefly treated to the sight of quadriplegics dominating a new art </a:t>
            </a:r>
            <a:r>
              <a:rPr lang="en-GB" sz="3200" dirty="0" smtClean="0"/>
              <a:t>form” (380)</a:t>
            </a:r>
            <a:endParaRPr lang="en-GB" sz="3500" dirty="0"/>
          </a:p>
        </p:txBody>
      </p:sp>
      <p:sp>
        <p:nvSpPr>
          <p:cNvPr id="4" name="Content Placeholder 3"/>
          <p:cNvSpPr>
            <a:spLocks noGrp="1"/>
          </p:cNvSpPr>
          <p:nvPr>
            <p:ph sz="half" idx="4294967295"/>
          </p:nvPr>
        </p:nvSpPr>
        <p:spPr>
          <a:xfrm>
            <a:off x="6046788" y="1557338"/>
            <a:ext cx="3097212" cy="2519362"/>
          </a:xfrm>
        </p:spPr>
        <p:txBody>
          <a:bodyPr>
            <a:normAutofit/>
          </a:bodyPr>
          <a:lstStyle/>
          <a:p>
            <a:endParaRPr lang="en-GB" dirty="0" smtClean="0"/>
          </a:p>
          <a:p>
            <a:endParaRPr lang="en-GB" dirty="0"/>
          </a:p>
          <a:p>
            <a:endParaRPr lang="en-GB" dirty="0" smtClean="0"/>
          </a:p>
          <a:p>
            <a:endParaRPr lang="en-GB" dirty="0"/>
          </a:p>
          <a:p>
            <a:endParaRPr lang="en-GB" dirty="0" smtClean="0"/>
          </a:p>
          <a:p>
            <a:endParaRPr lang="en-GB" dirty="0"/>
          </a:p>
          <a:p>
            <a:endParaRPr lang="en-GB" dirty="0" smtClean="0"/>
          </a:p>
        </p:txBody>
      </p:sp>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40094" y="0"/>
            <a:ext cx="1302406" cy="2016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0594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Problematisation</a:t>
            </a:r>
            <a:endParaRPr lang="en-GB" dirty="0"/>
          </a:p>
        </p:txBody>
      </p:sp>
      <p:sp>
        <p:nvSpPr>
          <p:cNvPr id="3" name="Content Placeholder 2"/>
          <p:cNvSpPr>
            <a:spLocks noGrp="1"/>
          </p:cNvSpPr>
          <p:nvPr>
            <p:ph sz="half" idx="1"/>
          </p:nvPr>
        </p:nvSpPr>
        <p:spPr>
          <a:xfrm>
            <a:off x="457200" y="1772816"/>
            <a:ext cx="3970784" cy="4320480"/>
          </a:xfrm>
        </p:spPr>
        <p:txBody>
          <a:bodyPr>
            <a:normAutofit lnSpcReduction="10000"/>
          </a:bodyPr>
          <a:lstStyle/>
          <a:p>
            <a:pPr marL="114300" indent="0">
              <a:buNone/>
            </a:pPr>
            <a:r>
              <a:rPr lang="en-GB" dirty="0"/>
              <a:t>“Bach had thought her cure was complete, but now she wondered.  Galloway carried a beautiful crystal cane.  It didn’t seem to be for show.  She leaned on it heavily, and made her way through the tables slowly” (380-381</a:t>
            </a:r>
            <a:r>
              <a:rPr lang="en-GB" dirty="0" smtClean="0"/>
              <a:t>)</a:t>
            </a:r>
            <a:endParaRPr lang="en-GB" dirty="0"/>
          </a:p>
        </p:txBody>
      </p:sp>
      <p:sp>
        <p:nvSpPr>
          <p:cNvPr id="4" name="Content Placeholder 3"/>
          <p:cNvSpPr>
            <a:spLocks noGrp="1"/>
          </p:cNvSpPr>
          <p:nvPr>
            <p:ph sz="half" idx="2"/>
          </p:nvPr>
        </p:nvSpPr>
        <p:spPr/>
        <p:txBody>
          <a:bodyPr>
            <a:normAutofit lnSpcReduction="10000"/>
          </a:bodyPr>
          <a:lstStyle/>
          <a:p>
            <a:endParaRPr lang="en-GB" dirty="0" smtClean="0"/>
          </a:p>
          <a:p>
            <a:endParaRPr lang="en-GB" dirty="0"/>
          </a:p>
          <a:p>
            <a:endParaRPr lang="en-GB" dirty="0" smtClean="0"/>
          </a:p>
          <a:p>
            <a:endParaRPr lang="en-GB" dirty="0"/>
          </a:p>
          <a:p>
            <a:endParaRPr lang="en-GB" dirty="0" smtClean="0"/>
          </a:p>
          <a:p>
            <a:endParaRPr lang="en-GB" dirty="0"/>
          </a:p>
          <a:p>
            <a:endParaRPr lang="en-GB" dirty="0" smtClean="0"/>
          </a:p>
          <a:p>
            <a:pPr marL="114300" indent="0" algn="ctr">
              <a:buNone/>
            </a:pPr>
            <a:r>
              <a:rPr lang="en-GB" dirty="0" smtClean="0"/>
              <a:t>John Varley, “Tango Charlie and Foxtrot Romeo” (1986)</a:t>
            </a:r>
            <a:endParaRPr lang="en-GB"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1556792"/>
            <a:ext cx="1981200" cy="306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06829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Access</a:t>
            </a:r>
            <a:endParaRPr lang="en-GB" dirty="0"/>
          </a:p>
        </p:txBody>
      </p:sp>
      <p:sp>
        <p:nvSpPr>
          <p:cNvPr id="3" name="Content Placeholder 2"/>
          <p:cNvSpPr>
            <a:spLocks noGrp="1"/>
          </p:cNvSpPr>
          <p:nvPr>
            <p:ph idx="1"/>
          </p:nvPr>
        </p:nvSpPr>
        <p:spPr>
          <a:xfrm>
            <a:off x="457200" y="1556792"/>
            <a:ext cx="4618856" cy="4824536"/>
          </a:xfrm>
        </p:spPr>
        <p:txBody>
          <a:bodyPr>
            <a:normAutofit/>
          </a:bodyPr>
          <a:lstStyle/>
          <a:p>
            <a:pPr marL="114300" indent="0">
              <a:buNone/>
            </a:pPr>
            <a:r>
              <a:rPr lang="en-GB" sz="2800" dirty="0" smtClean="0"/>
              <a:t>Zola on crime fiction:</a:t>
            </a:r>
          </a:p>
          <a:p>
            <a:pPr marL="114300" indent="0">
              <a:buNone/>
            </a:pPr>
            <a:r>
              <a:rPr lang="en-GB" sz="2800" dirty="0" smtClean="0"/>
              <a:t>“</a:t>
            </a:r>
            <a:r>
              <a:rPr lang="en-GB" sz="2800" dirty="0"/>
              <a:t>Soon, some protagonist with a limp, a ‘touch’ of emphysema or arthritis, or a missing limb will confront a long flight of stairs without a banister and will mutter, ‘God dammit, how I hate stairs!’” (246)</a:t>
            </a:r>
            <a:endParaRPr lang="en-GB" sz="2800" dirty="0"/>
          </a:p>
        </p:txBody>
      </p:sp>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6159"/>
          <a:stretch/>
        </p:blipFill>
        <p:spPr bwMode="auto">
          <a:xfrm>
            <a:off x="5508104" y="2132856"/>
            <a:ext cx="2603107" cy="2132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1064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Reflexive Representations and Relearning</a:t>
            </a:r>
            <a:endParaRPr lang="en-GB" dirty="0"/>
          </a:p>
        </p:txBody>
      </p:sp>
      <p:sp>
        <p:nvSpPr>
          <p:cNvPr id="3" name="Content Placeholder 2"/>
          <p:cNvSpPr>
            <a:spLocks noGrp="1"/>
          </p:cNvSpPr>
          <p:nvPr>
            <p:ph idx="1"/>
          </p:nvPr>
        </p:nvSpPr>
        <p:spPr>
          <a:xfrm>
            <a:off x="467544" y="1844824"/>
            <a:ext cx="7609656" cy="4555976"/>
          </a:xfrm>
        </p:spPr>
        <p:txBody>
          <a:bodyPr>
            <a:normAutofit lnSpcReduction="10000"/>
          </a:bodyPr>
          <a:lstStyle/>
          <a:p>
            <a:pPr marL="114300" indent="0">
              <a:buNone/>
            </a:pPr>
            <a:r>
              <a:rPr lang="en-GB" sz="2800" dirty="0"/>
              <a:t>“Disability” is not what most of us commonly think it is.  People with disabilities are not who or what we have been taught to assume they are.  The experience of disability is not what we have been told.  Most of the conventional wisdom about disabled people is wrong. […]  All of us, disabled and nondisabled alike, will never truly understand disability experiences and identities unless we examine what we think we know.  We all have a lot of relearning to do</a:t>
            </a:r>
            <a:r>
              <a:rPr lang="en-GB" sz="2800" dirty="0" smtClean="0"/>
              <a:t>. (</a:t>
            </a:r>
            <a:r>
              <a:rPr lang="en-GB" sz="2800" dirty="0" err="1"/>
              <a:t>Longmore</a:t>
            </a:r>
            <a:r>
              <a:rPr lang="en-GB" sz="2800" dirty="0"/>
              <a:t>, </a:t>
            </a:r>
            <a:r>
              <a:rPr lang="en-GB" sz="2800" i="1" dirty="0"/>
              <a:t>Why I Burned My Book</a:t>
            </a:r>
            <a:r>
              <a:rPr lang="en-GB" sz="2800" dirty="0"/>
              <a:t>, </a:t>
            </a:r>
            <a:r>
              <a:rPr lang="en-GB" sz="2800" dirty="0" smtClean="0"/>
              <a:t>13-14</a:t>
            </a:r>
            <a:r>
              <a:rPr lang="en-GB" sz="2800" dirty="0"/>
              <a:t>).</a:t>
            </a:r>
          </a:p>
          <a:p>
            <a:endParaRPr lang="en-GB"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1150" y="-99392"/>
            <a:ext cx="1212850" cy="172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235360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Perspective">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319</TotalTime>
  <Words>1100</Words>
  <Application>Microsoft Office PowerPoint</Application>
  <PresentationFormat>On-screen Show (4:3)</PresentationFormat>
  <Paragraphs>97</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Adjacency</vt:lpstr>
      <vt:lpstr>Disability, Reflexive Representations and Genre Fiction</vt:lpstr>
      <vt:lpstr>Disability Studies</vt:lpstr>
      <vt:lpstr>Cultural Strand</vt:lpstr>
      <vt:lpstr>PowerPoint Presentation</vt:lpstr>
      <vt:lpstr>Three claims</vt:lpstr>
      <vt:lpstr>Positive-image approaches: Representations…</vt:lpstr>
      <vt:lpstr>Evaluative Arguments</vt:lpstr>
      <vt:lpstr>Critiques of negative/positive image approaches</vt:lpstr>
      <vt:lpstr>Critiques of negative/positive image approaches</vt:lpstr>
      <vt:lpstr>Critiques of negative/positive image approaches</vt:lpstr>
      <vt:lpstr>Critiques of negative/positive image approaches</vt:lpstr>
      <vt:lpstr>Reflexive Representations</vt:lpstr>
      <vt:lpstr>Conceptualisation</vt:lpstr>
      <vt:lpstr>Prejudice</vt:lpstr>
      <vt:lpstr>Problematisation</vt:lpstr>
      <vt:lpstr>Problematisation</vt:lpstr>
      <vt:lpstr>Access</vt:lpstr>
      <vt:lpstr>Reflexive Representations and Relearning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Disability, Reflexive Representations and Genre Fiction</dc:title>
  <dc:creator>Ria Cheyne</dc:creator>
  <cp:lastModifiedBy>Ria Cheyne</cp:lastModifiedBy>
  <cp:revision>14</cp:revision>
  <dcterms:created xsi:type="dcterms:W3CDTF">2012-09-13T07:37:18Z</dcterms:created>
  <dcterms:modified xsi:type="dcterms:W3CDTF">2012-10-24T21:07:49Z</dcterms:modified>
</cp:coreProperties>
</file>