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12"/>
  </p:handoutMasterIdLst>
  <p:sldIdLst>
    <p:sldId id="259" r:id="rId2"/>
    <p:sldId id="266" r:id="rId3"/>
    <p:sldId id="261" r:id="rId4"/>
    <p:sldId id="267" r:id="rId5"/>
    <p:sldId id="268" r:id="rId6"/>
    <p:sldId id="269" r:id="rId7"/>
    <p:sldId id="270" r:id="rId8"/>
    <p:sldId id="271" r:id="rId9"/>
    <p:sldId id="272" r:id="rId10"/>
    <p:sldId id="273" r:id="rId11"/>
  </p:sldIdLst>
  <p:sldSz cx="9144000" cy="6858000" type="screen4x3"/>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544" autoAdjust="0"/>
    <p:restoredTop sz="94660"/>
  </p:normalViewPr>
  <p:slideViewPr>
    <p:cSldViewPr>
      <p:cViewPr varScale="1">
        <p:scale>
          <a:sx n="110" d="100"/>
          <a:sy n="110" d="100"/>
        </p:scale>
        <p:origin x="216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990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1"/>
            <a:ext cx="2971800" cy="499011"/>
          </a:xfrm>
          <a:prstGeom prst="rect">
            <a:avLst/>
          </a:prstGeom>
        </p:spPr>
        <p:txBody>
          <a:bodyPr vert="horz" lIns="91440" tIns="45720" rIns="91440" bIns="45720" rtlCol="0"/>
          <a:lstStyle>
            <a:lvl1pPr algn="r">
              <a:defRPr sz="1200"/>
            </a:lvl1pPr>
          </a:lstStyle>
          <a:p>
            <a:fld id="{049CB53D-AE07-4047-BC23-4C683E5C9E87}" type="datetimeFigureOut">
              <a:rPr lang="en-GB" smtClean="0"/>
              <a:t>02/07/2015</a:t>
            </a:fld>
            <a:endParaRPr lang="en-GB"/>
          </a:p>
        </p:txBody>
      </p:sp>
      <p:sp>
        <p:nvSpPr>
          <p:cNvPr id="4" name="Footer Placeholder 3"/>
          <p:cNvSpPr>
            <a:spLocks noGrp="1"/>
          </p:cNvSpPr>
          <p:nvPr>
            <p:ph type="ftr" sz="quarter" idx="2"/>
          </p:nvPr>
        </p:nvSpPr>
        <p:spPr>
          <a:xfrm>
            <a:off x="0" y="9446678"/>
            <a:ext cx="2971800" cy="49901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9446678"/>
            <a:ext cx="2971800" cy="499010"/>
          </a:xfrm>
          <a:prstGeom prst="rect">
            <a:avLst/>
          </a:prstGeom>
        </p:spPr>
        <p:txBody>
          <a:bodyPr vert="horz" lIns="91440" tIns="45720" rIns="91440" bIns="45720" rtlCol="0" anchor="b"/>
          <a:lstStyle>
            <a:lvl1pPr algn="r">
              <a:defRPr sz="1200"/>
            </a:lvl1pPr>
          </a:lstStyle>
          <a:p>
            <a:fld id="{24F70EB5-1653-4876-9ABF-2F9E403353AF}" type="slidenum">
              <a:rPr lang="en-GB" smtClean="0"/>
              <a:t>‹#›</a:t>
            </a:fld>
            <a:endParaRPr lang="en-GB"/>
          </a:p>
        </p:txBody>
      </p:sp>
    </p:spTree>
    <p:extLst>
      <p:ext uri="{BB962C8B-B14F-4D97-AF65-F5344CB8AC3E}">
        <p14:creationId xmlns:p14="http://schemas.microsoft.com/office/powerpoint/2010/main" val="97316772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22718F0-A646-4E68-8485-80CE5AECC699}" type="datetimeFigureOut">
              <a:rPr lang="en-GB" smtClean="0">
                <a:solidFill>
                  <a:srgbClr val="EEECE1"/>
                </a:solidFill>
              </a:rPr>
              <a:pPr/>
              <a:t>01/07/2015</a:t>
            </a:fld>
            <a:endParaRPr lang="en-GB">
              <a:solidFill>
                <a:srgbClr val="EEECE1"/>
              </a:solidFill>
            </a:endParaRPr>
          </a:p>
        </p:txBody>
      </p:sp>
      <p:sp>
        <p:nvSpPr>
          <p:cNvPr id="5" name="Footer Placeholder 4"/>
          <p:cNvSpPr>
            <a:spLocks noGrp="1"/>
          </p:cNvSpPr>
          <p:nvPr>
            <p:ph type="ftr" sz="quarter" idx="11"/>
          </p:nvPr>
        </p:nvSpPr>
        <p:spPr/>
        <p:txBody>
          <a:bodyPr/>
          <a:lstStyle/>
          <a:p>
            <a:endParaRPr lang="en-GB">
              <a:solidFill>
                <a:srgbClr val="EEECE1"/>
              </a:solidFill>
            </a:endParaRPr>
          </a:p>
        </p:txBody>
      </p:sp>
      <p:sp>
        <p:nvSpPr>
          <p:cNvPr id="6" name="Slide Number Placeholder 5"/>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1865173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2718F0-A646-4E68-8485-80CE5AECC699}" type="datetimeFigureOut">
              <a:rPr lang="en-GB" smtClean="0">
                <a:solidFill>
                  <a:srgbClr val="EEECE1"/>
                </a:solidFill>
              </a:rPr>
              <a:pPr/>
              <a:t>01/07/2015</a:t>
            </a:fld>
            <a:endParaRPr lang="en-GB">
              <a:solidFill>
                <a:srgbClr val="EEECE1"/>
              </a:solidFill>
            </a:endParaRPr>
          </a:p>
        </p:txBody>
      </p:sp>
      <p:sp>
        <p:nvSpPr>
          <p:cNvPr id="5" name="Footer Placeholder 4"/>
          <p:cNvSpPr>
            <a:spLocks noGrp="1"/>
          </p:cNvSpPr>
          <p:nvPr>
            <p:ph type="ftr" sz="quarter" idx="11"/>
          </p:nvPr>
        </p:nvSpPr>
        <p:spPr/>
        <p:txBody>
          <a:bodyPr/>
          <a:lstStyle/>
          <a:p>
            <a:endParaRPr lang="en-GB">
              <a:solidFill>
                <a:srgbClr val="EEECE1"/>
              </a:solidFill>
            </a:endParaRPr>
          </a:p>
        </p:txBody>
      </p:sp>
      <p:sp>
        <p:nvSpPr>
          <p:cNvPr id="6" name="Slide Number Placeholder 5"/>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3130572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2718F0-A646-4E68-8485-80CE5AECC699}" type="datetimeFigureOut">
              <a:rPr lang="en-GB" smtClean="0">
                <a:solidFill>
                  <a:srgbClr val="EEECE1"/>
                </a:solidFill>
              </a:rPr>
              <a:pPr/>
              <a:t>01/07/2015</a:t>
            </a:fld>
            <a:endParaRPr lang="en-GB">
              <a:solidFill>
                <a:srgbClr val="EEECE1"/>
              </a:solidFill>
            </a:endParaRPr>
          </a:p>
        </p:txBody>
      </p:sp>
      <p:sp>
        <p:nvSpPr>
          <p:cNvPr id="5" name="Footer Placeholder 4"/>
          <p:cNvSpPr>
            <a:spLocks noGrp="1"/>
          </p:cNvSpPr>
          <p:nvPr>
            <p:ph type="ftr" sz="quarter" idx="11"/>
          </p:nvPr>
        </p:nvSpPr>
        <p:spPr/>
        <p:txBody>
          <a:bodyPr/>
          <a:lstStyle/>
          <a:p>
            <a:endParaRPr lang="en-GB">
              <a:solidFill>
                <a:srgbClr val="EEECE1"/>
              </a:solidFill>
            </a:endParaRPr>
          </a:p>
        </p:txBody>
      </p:sp>
      <p:sp>
        <p:nvSpPr>
          <p:cNvPr id="6" name="Slide Number Placeholder 5"/>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1061798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22718F0-A646-4E68-8485-80CE5AECC699}" type="datetimeFigureOut">
              <a:rPr lang="en-GB" smtClean="0">
                <a:solidFill>
                  <a:srgbClr val="EEECE1"/>
                </a:solidFill>
              </a:rPr>
              <a:pPr/>
              <a:t>01/07/2015</a:t>
            </a:fld>
            <a:endParaRPr lang="en-GB">
              <a:solidFill>
                <a:srgbClr val="EEECE1"/>
              </a:solidFill>
            </a:endParaRPr>
          </a:p>
        </p:txBody>
      </p:sp>
      <p:sp>
        <p:nvSpPr>
          <p:cNvPr id="6" name="Footer Placeholder 5"/>
          <p:cNvSpPr>
            <a:spLocks noGrp="1"/>
          </p:cNvSpPr>
          <p:nvPr>
            <p:ph type="ftr" sz="quarter" idx="11"/>
          </p:nvPr>
        </p:nvSpPr>
        <p:spPr/>
        <p:txBody>
          <a:bodyPr/>
          <a:lstStyle/>
          <a:p>
            <a:endParaRPr lang="en-GB">
              <a:solidFill>
                <a:srgbClr val="EEECE1"/>
              </a:solidFill>
            </a:endParaRPr>
          </a:p>
        </p:txBody>
      </p:sp>
      <p:sp>
        <p:nvSpPr>
          <p:cNvPr id="7" name="Slide Number Placeholder 6"/>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2810744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22718F0-A646-4E68-8485-80CE5AECC699}" type="datetimeFigureOut">
              <a:rPr lang="en-GB" smtClean="0">
                <a:solidFill>
                  <a:srgbClr val="EEECE1"/>
                </a:solidFill>
              </a:rPr>
              <a:pPr/>
              <a:t>01/07/2015</a:t>
            </a:fld>
            <a:endParaRPr lang="en-GB">
              <a:solidFill>
                <a:srgbClr val="EEECE1"/>
              </a:solidFill>
            </a:endParaRPr>
          </a:p>
        </p:txBody>
      </p:sp>
      <p:sp>
        <p:nvSpPr>
          <p:cNvPr id="8" name="Footer Placeholder 7"/>
          <p:cNvSpPr>
            <a:spLocks noGrp="1"/>
          </p:cNvSpPr>
          <p:nvPr>
            <p:ph type="ftr" sz="quarter" idx="11"/>
          </p:nvPr>
        </p:nvSpPr>
        <p:spPr/>
        <p:txBody>
          <a:bodyPr/>
          <a:lstStyle/>
          <a:p>
            <a:endParaRPr lang="en-GB">
              <a:solidFill>
                <a:srgbClr val="EEECE1"/>
              </a:solidFill>
            </a:endParaRPr>
          </a:p>
        </p:txBody>
      </p:sp>
      <p:sp>
        <p:nvSpPr>
          <p:cNvPr id="9" name="Slide Number Placeholder 8"/>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117424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22718F0-A646-4E68-8485-80CE5AECC699}" type="datetimeFigureOut">
              <a:rPr lang="en-GB" smtClean="0">
                <a:solidFill>
                  <a:srgbClr val="EEECE1"/>
                </a:solidFill>
              </a:rPr>
              <a:pPr/>
              <a:t>01/07/2015</a:t>
            </a:fld>
            <a:endParaRPr lang="en-GB">
              <a:solidFill>
                <a:srgbClr val="EEECE1"/>
              </a:solidFill>
            </a:endParaRPr>
          </a:p>
        </p:txBody>
      </p:sp>
      <p:sp>
        <p:nvSpPr>
          <p:cNvPr id="4" name="Footer Placeholder 3"/>
          <p:cNvSpPr>
            <a:spLocks noGrp="1"/>
          </p:cNvSpPr>
          <p:nvPr>
            <p:ph type="ftr" sz="quarter" idx="11"/>
          </p:nvPr>
        </p:nvSpPr>
        <p:spPr/>
        <p:txBody>
          <a:bodyPr/>
          <a:lstStyle/>
          <a:p>
            <a:endParaRPr lang="en-GB">
              <a:solidFill>
                <a:srgbClr val="EEECE1"/>
              </a:solidFill>
            </a:endParaRPr>
          </a:p>
        </p:txBody>
      </p:sp>
      <p:sp>
        <p:nvSpPr>
          <p:cNvPr id="5" name="Slide Number Placeholder 4"/>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2906791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2718F0-A646-4E68-8485-80CE5AECC699}" type="datetimeFigureOut">
              <a:rPr lang="en-GB" smtClean="0">
                <a:solidFill>
                  <a:srgbClr val="EEECE1"/>
                </a:solidFill>
              </a:rPr>
              <a:pPr/>
              <a:t>01/07/2015</a:t>
            </a:fld>
            <a:endParaRPr lang="en-GB">
              <a:solidFill>
                <a:srgbClr val="EEECE1"/>
              </a:solidFill>
            </a:endParaRPr>
          </a:p>
        </p:txBody>
      </p:sp>
      <p:sp>
        <p:nvSpPr>
          <p:cNvPr id="3" name="Footer Placeholder 2"/>
          <p:cNvSpPr>
            <a:spLocks noGrp="1"/>
          </p:cNvSpPr>
          <p:nvPr>
            <p:ph type="ftr" sz="quarter" idx="11"/>
          </p:nvPr>
        </p:nvSpPr>
        <p:spPr/>
        <p:txBody>
          <a:bodyPr/>
          <a:lstStyle/>
          <a:p>
            <a:endParaRPr lang="en-GB">
              <a:solidFill>
                <a:srgbClr val="EEECE1"/>
              </a:solidFill>
            </a:endParaRPr>
          </a:p>
        </p:txBody>
      </p:sp>
      <p:sp>
        <p:nvSpPr>
          <p:cNvPr id="4" name="Slide Number Placeholder 3"/>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1425379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2718F0-A646-4E68-8485-80CE5AECC699}" type="datetimeFigureOut">
              <a:rPr lang="en-GB" smtClean="0">
                <a:solidFill>
                  <a:srgbClr val="EEECE1"/>
                </a:solidFill>
              </a:rPr>
              <a:pPr/>
              <a:t>01/07/2015</a:t>
            </a:fld>
            <a:endParaRPr lang="en-GB">
              <a:solidFill>
                <a:srgbClr val="EEECE1"/>
              </a:solidFill>
            </a:endParaRPr>
          </a:p>
        </p:txBody>
      </p:sp>
      <p:sp>
        <p:nvSpPr>
          <p:cNvPr id="6" name="Footer Placeholder 5"/>
          <p:cNvSpPr>
            <a:spLocks noGrp="1"/>
          </p:cNvSpPr>
          <p:nvPr>
            <p:ph type="ftr" sz="quarter" idx="11"/>
          </p:nvPr>
        </p:nvSpPr>
        <p:spPr/>
        <p:txBody>
          <a:bodyPr/>
          <a:lstStyle/>
          <a:p>
            <a:endParaRPr lang="en-GB">
              <a:solidFill>
                <a:srgbClr val="EEECE1"/>
              </a:solidFill>
            </a:endParaRPr>
          </a:p>
        </p:txBody>
      </p:sp>
      <p:sp>
        <p:nvSpPr>
          <p:cNvPr id="7" name="Slide Number Placeholder 6"/>
          <p:cNvSpPr>
            <a:spLocks noGrp="1"/>
          </p:cNvSpPr>
          <p:nvPr>
            <p:ph type="sldNum" sz="quarter" idx="12"/>
          </p:nvPr>
        </p:nvSpPr>
        <p:spPr/>
        <p:txBody>
          <a:bodyPr/>
          <a:lstStyle/>
          <a:p>
            <a:fld id="{BE90119F-E76F-4B75-8363-40B24F39ACA4}" type="slidenum">
              <a:rPr lang="en-GB" smtClean="0"/>
              <a:pPr/>
              <a:t>‹#›</a:t>
            </a:fld>
            <a:endParaRPr lang="en-GB"/>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42470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222718F0-A646-4E68-8485-80CE5AECC699}" type="datetimeFigureOut">
              <a:rPr lang="en-GB" smtClean="0">
                <a:solidFill>
                  <a:srgbClr val="EEECE1"/>
                </a:solidFill>
              </a:rPr>
              <a:pPr/>
              <a:t>01/07/2015</a:t>
            </a:fld>
            <a:endParaRPr lang="en-GB">
              <a:solidFill>
                <a:srgbClr val="EEECE1"/>
              </a:solidFill>
            </a:endParaRPr>
          </a:p>
        </p:txBody>
      </p:sp>
      <p:sp>
        <p:nvSpPr>
          <p:cNvPr id="9" name="Slide Number Placeholder 8"/>
          <p:cNvSpPr>
            <a:spLocks noGrp="1"/>
          </p:cNvSpPr>
          <p:nvPr>
            <p:ph type="sldNum" sz="quarter" idx="11"/>
          </p:nvPr>
        </p:nvSpPr>
        <p:spPr/>
        <p:txBody>
          <a:bodyPr/>
          <a:lstStyle/>
          <a:p>
            <a:fld id="{BE90119F-E76F-4B75-8363-40B24F39ACA4}" type="slidenum">
              <a:rPr lang="en-GB" smtClean="0"/>
              <a:pPr/>
              <a:t>‹#›</a:t>
            </a:fld>
            <a:endParaRPr lang="en-GB"/>
          </a:p>
        </p:txBody>
      </p:sp>
      <p:sp>
        <p:nvSpPr>
          <p:cNvPr id="10" name="Footer Placeholder 9"/>
          <p:cNvSpPr>
            <a:spLocks noGrp="1"/>
          </p:cNvSpPr>
          <p:nvPr>
            <p:ph type="ftr" sz="quarter" idx="12"/>
          </p:nvPr>
        </p:nvSpPr>
        <p:spPr/>
        <p:txBody>
          <a:bodyPr/>
          <a:lstStyle/>
          <a:p>
            <a:endParaRPr lang="en-GB">
              <a:solidFill>
                <a:srgbClr val="EEECE1"/>
              </a:solidFill>
            </a:endParaRPr>
          </a:p>
        </p:txBody>
      </p:sp>
    </p:spTree>
    <p:extLst>
      <p:ext uri="{BB962C8B-B14F-4D97-AF65-F5344CB8AC3E}">
        <p14:creationId xmlns:p14="http://schemas.microsoft.com/office/powerpoint/2010/main" val="1483260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2718F0-A646-4E68-8485-80CE5AECC699}" type="datetimeFigureOut">
              <a:rPr lang="en-GB" smtClean="0">
                <a:solidFill>
                  <a:srgbClr val="EEECE1"/>
                </a:solidFill>
              </a:rPr>
              <a:pPr/>
              <a:t>01/07/2015</a:t>
            </a:fld>
            <a:endParaRPr lang="en-GB">
              <a:solidFill>
                <a:srgbClr val="EEECE1"/>
              </a:solidFill>
            </a:endParaRPr>
          </a:p>
        </p:txBody>
      </p:sp>
      <p:sp>
        <p:nvSpPr>
          <p:cNvPr id="5" name="Footer Placeholder 4"/>
          <p:cNvSpPr>
            <a:spLocks noGrp="1"/>
          </p:cNvSpPr>
          <p:nvPr>
            <p:ph type="ftr" sz="quarter" idx="11"/>
          </p:nvPr>
        </p:nvSpPr>
        <p:spPr/>
        <p:txBody>
          <a:bodyPr/>
          <a:lstStyle/>
          <a:p>
            <a:endParaRPr lang="en-GB">
              <a:solidFill>
                <a:srgbClr val="EEECE1"/>
              </a:solidFill>
            </a:endParaRPr>
          </a:p>
        </p:txBody>
      </p:sp>
      <p:sp>
        <p:nvSpPr>
          <p:cNvPr id="6" name="Slide Number Placeholder 5"/>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226609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2718F0-A646-4E68-8485-80CE5AECC699}" type="datetimeFigureOut">
              <a:rPr lang="en-GB" smtClean="0">
                <a:solidFill>
                  <a:srgbClr val="EEECE1"/>
                </a:solidFill>
              </a:rPr>
              <a:pPr/>
              <a:t>01/07/2015</a:t>
            </a:fld>
            <a:endParaRPr lang="en-GB">
              <a:solidFill>
                <a:srgbClr val="EEECE1"/>
              </a:solidFill>
            </a:endParaRPr>
          </a:p>
        </p:txBody>
      </p:sp>
      <p:sp>
        <p:nvSpPr>
          <p:cNvPr id="5" name="Footer Placeholder 4"/>
          <p:cNvSpPr>
            <a:spLocks noGrp="1"/>
          </p:cNvSpPr>
          <p:nvPr>
            <p:ph type="ftr" sz="quarter" idx="11"/>
          </p:nvPr>
        </p:nvSpPr>
        <p:spPr/>
        <p:txBody>
          <a:bodyPr/>
          <a:lstStyle/>
          <a:p>
            <a:endParaRPr lang="en-GB">
              <a:solidFill>
                <a:srgbClr val="EEECE1"/>
              </a:solidFill>
            </a:endParaRPr>
          </a:p>
        </p:txBody>
      </p:sp>
      <p:sp>
        <p:nvSpPr>
          <p:cNvPr id="6" name="Slide Number Placeholder 5"/>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1649817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E90119F-E76F-4B75-8363-40B24F39ACA4}" type="slidenum">
              <a:rPr lang="en-GB" smtClean="0"/>
              <a:pPr/>
              <a:t>‹#›</a:t>
            </a:fld>
            <a:endParaRPr lang="en-GB"/>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GB">
              <a:solidFill>
                <a:srgbClr val="EEECE1"/>
              </a:solidFill>
            </a:endParaRP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222718F0-A646-4E68-8485-80CE5AECC699}" type="datetimeFigureOut">
              <a:rPr lang="en-GB" smtClean="0">
                <a:solidFill>
                  <a:srgbClr val="EEECE1"/>
                </a:solidFill>
              </a:rPr>
              <a:pPr/>
              <a:t>01/07/2015</a:t>
            </a:fld>
            <a:endParaRPr lang="en-GB">
              <a:solidFill>
                <a:srgbClr val="EEECE1"/>
              </a:solidFill>
            </a:endParaRPr>
          </a:p>
        </p:txBody>
      </p:sp>
    </p:spTree>
    <p:extLst>
      <p:ext uri="{BB962C8B-B14F-4D97-AF65-F5344CB8AC3E}">
        <p14:creationId xmlns:p14="http://schemas.microsoft.com/office/powerpoint/2010/main" val="29775701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685800" y="1905001"/>
            <a:ext cx="7486600" cy="2028056"/>
          </a:xfrm>
        </p:spPr>
        <p:txBody>
          <a:bodyPr/>
          <a:lstStyle/>
          <a:p>
            <a:r>
              <a:rPr lang="en-GB" sz="6000" dirty="0" smtClean="0"/>
              <a:t>Disability, Affect and Genre Fiction</a:t>
            </a:r>
            <a:endParaRPr lang="en-GB" sz="6000" dirty="0"/>
          </a:p>
        </p:txBody>
      </p:sp>
      <p:sp>
        <p:nvSpPr>
          <p:cNvPr id="7" name="Subtitle 6"/>
          <p:cNvSpPr>
            <a:spLocks noGrp="1"/>
          </p:cNvSpPr>
          <p:nvPr>
            <p:ph type="subTitle" idx="1"/>
          </p:nvPr>
        </p:nvSpPr>
        <p:spPr>
          <a:xfrm>
            <a:off x="683568" y="4293096"/>
            <a:ext cx="6408712" cy="1872208"/>
          </a:xfrm>
        </p:spPr>
        <p:txBody>
          <a:bodyPr>
            <a:normAutofit/>
          </a:bodyPr>
          <a:lstStyle/>
          <a:p>
            <a:r>
              <a:rPr lang="en-GB" sz="2800" b="1" dirty="0" smtClean="0">
                <a:solidFill>
                  <a:schemeClr val="tx1"/>
                </a:solidFill>
              </a:rPr>
              <a:t>Ria </a:t>
            </a:r>
            <a:r>
              <a:rPr lang="en-GB" sz="2800" b="1" dirty="0" err="1" smtClean="0">
                <a:solidFill>
                  <a:schemeClr val="tx1"/>
                </a:solidFill>
              </a:rPr>
              <a:t>Cheyne</a:t>
            </a:r>
            <a:r>
              <a:rPr lang="en-GB" sz="2800" b="1" dirty="0" smtClean="0">
                <a:solidFill>
                  <a:schemeClr val="tx1"/>
                </a:solidFill>
              </a:rPr>
              <a:t>, Liverpool Hope University</a:t>
            </a:r>
          </a:p>
          <a:p>
            <a:r>
              <a:rPr lang="en-GB" dirty="0" smtClean="0">
                <a:solidFill>
                  <a:schemeClr val="tx1"/>
                </a:solidFill>
              </a:rPr>
              <a:t>cheyner@hope.ac.uk</a:t>
            </a:r>
            <a:endParaRPr lang="en-GB" dirty="0">
              <a:solidFill>
                <a:schemeClr val="tx1"/>
              </a:solidFill>
            </a:endParaRPr>
          </a:p>
          <a:p>
            <a:r>
              <a:rPr lang="en-GB" dirty="0" smtClean="0">
                <a:solidFill>
                  <a:schemeClr val="tx1"/>
                </a:solidFill>
              </a:rPr>
              <a:t>riacheyne.net</a:t>
            </a:r>
          </a:p>
          <a:p>
            <a:r>
              <a:rPr lang="en-GB" dirty="0" smtClean="0">
                <a:solidFill>
                  <a:schemeClr val="tx1"/>
                </a:solidFill>
              </a:rPr>
              <a:t>@</a:t>
            </a:r>
            <a:r>
              <a:rPr lang="en-GB" dirty="0" err="1" smtClean="0">
                <a:solidFill>
                  <a:schemeClr val="tx1"/>
                </a:solidFill>
              </a:rPr>
              <a:t>riacheyne</a:t>
            </a:r>
            <a:endParaRPr lang="en-GB" dirty="0" smtClean="0">
              <a:solidFill>
                <a:schemeClr val="tx1"/>
              </a:solidFill>
            </a:endParaRPr>
          </a:p>
        </p:txBody>
      </p:sp>
    </p:spTree>
    <p:extLst>
      <p:ext uri="{BB962C8B-B14F-4D97-AF65-F5344CB8AC3E}">
        <p14:creationId xmlns:p14="http://schemas.microsoft.com/office/powerpoint/2010/main" val="39156282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876257" y="0"/>
            <a:ext cx="2316553" cy="3498371"/>
          </a:xfrm>
          <a:prstGeom prst="rect">
            <a:avLst/>
          </a:prstGeom>
        </p:spPr>
      </p:pic>
      <p:sp>
        <p:nvSpPr>
          <p:cNvPr id="2" name="Title 1"/>
          <p:cNvSpPr>
            <a:spLocks noGrp="1"/>
          </p:cNvSpPr>
          <p:nvPr>
            <p:ph type="title"/>
          </p:nvPr>
        </p:nvSpPr>
        <p:spPr/>
        <p:txBody>
          <a:bodyPr/>
          <a:lstStyle/>
          <a:p>
            <a:r>
              <a:rPr lang="en-GB" i="1" dirty="0" smtClean="0"/>
              <a:t>Reading the Romance</a:t>
            </a:r>
            <a:endParaRPr lang="en-GB" i="1" dirty="0"/>
          </a:p>
        </p:txBody>
      </p:sp>
      <p:sp>
        <p:nvSpPr>
          <p:cNvPr id="3" name="Content Placeholder 2"/>
          <p:cNvSpPr>
            <a:spLocks noGrp="1"/>
          </p:cNvSpPr>
          <p:nvPr>
            <p:ph sz="half" idx="1"/>
          </p:nvPr>
        </p:nvSpPr>
        <p:spPr>
          <a:xfrm>
            <a:off x="457200" y="1536192"/>
            <a:ext cx="6059016" cy="4773128"/>
          </a:xfrm>
        </p:spPr>
        <p:txBody>
          <a:bodyPr>
            <a:noAutofit/>
          </a:bodyPr>
          <a:lstStyle/>
          <a:p>
            <a:pPr marL="114300" indent="0">
              <a:buNone/>
            </a:pPr>
            <a:r>
              <a:rPr lang="en-GB" sz="3400" dirty="0" smtClean="0"/>
              <a:t>Joy </a:t>
            </a:r>
            <a:r>
              <a:rPr lang="en-GB" sz="3400" dirty="0"/>
              <a:t>[…] mentioned in her discussion of “bad romances” that while “perfection’s not the main thing,” she still hates to see an author “dwelling on handicaps or disfigurements.” “I find that distasteful and depressing,” she </a:t>
            </a:r>
            <a:r>
              <a:rPr lang="en-GB" sz="3400" dirty="0" smtClean="0"/>
              <a:t>explained. </a:t>
            </a:r>
            <a:r>
              <a:rPr lang="en-GB" sz="3400" dirty="0"/>
              <a:t>(98</a:t>
            </a:r>
            <a:r>
              <a:rPr lang="en-GB" sz="3400" dirty="0" smtClean="0"/>
              <a:t>) </a:t>
            </a:r>
            <a:endParaRPr lang="en-GB" sz="3400" dirty="0"/>
          </a:p>
        </p:txBody>
      </p:sp>
      <p:sp>
        <p:nvSpPr>
          <p:cNvPr id="4" name="Content Placeholder 3"/>
          <p:cNvSpPr>
            <a:spLocks noGrp="1"/>
          </p:cNvSpPr>
          <p:nvPr>
            <p:ph sz="half" idx="2"/>
          </p:nvPr>
        </p:nvSpPr>
        <p:spPr/>
        <p:txBody>
          <a:bodyPr>
            <a:normAutofit/>
          </a:bodyPr>
          <a:lstStyle/>
          <a:p>
            <a:endParaRPr lang="en-GB" dirty="0"/>
          </a:p>
        </p:txBody>
      </p:sp>
      <p:pic>
        <p:nvPicPr>
          <p:cNvPr id="6" name="Picture 5"/>
          <p:cNvPicPr>
            <a:picLocks noChangeAspect="1"/>
          </p:cNvPicPr>
          <p:nvPr/>
        </p:nvPicPr>
        <p:blipFill>
          <a:blip r:embed="rId3"/>
          <a:stretch>
            <a:fillRect/>
          </a:stretch>
        </p:blipFill>
        <p:spPr>
          <a:xfrm>
            <a:off x="6876257" y="3479052"/>
            <a:ext cx="2267744" cy="3398475"/>
          </a:xfrm>
          <a:prstGeom prst="rect">
            <a:avLst/>
          </a:prstGeom>
        </p:spPr>
      </p:pic>
    </p:spTree>
    <p:extLst>
      <p:ext uri="{BB962C8B-B14F-4D97-AF65-F5344CB8AC3E}">
        <p14:creationId xmlns:p14="http://schemas.microsoft.com/office/powerpoint/2010/main" val="21279558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Affect</a:t>
            </a:r>
            <a:endParaRPr lang="en-GB" dirty="0"/>
          </a:p>
        </p:txBody>
      </p:sp>
      <p:sp>
        <p:nvSpPr>
          <p:cNvPr id="3" name="Content Placeholder 2"/>
          <p:cNvSpPr>
            <a:spLocks noGrp="1"/>
          </p:cNvSpPr>
          <p:nvPr>
            <p:ph idx="1"/>
          </p:nvPr>
        </p:nvSpPr>
        <p:spPr>
          <a:xfrm>
            <a:off x="457200" y="2420888"/>
            <a:ext cx="5842992" cy="4104456"/>
          </a:xfrm>
        </p:spPr>
        <p:txBody>
          <a:bodyPr>
            <a:normAutofit/>
          </a:bodyPr>
          <a:lstStyle/>
          <a:p>
            <a:r>
              <a:rPr lang="en-GB" sz="3600" dirty="0" smtClean="0"/>
              <a:t>Post-2000 ‘affective turn’</a:t>
            </a:r>
          </a:p>
          <a:p>
            <a:r>
              <a:rPr lang="en-GB" sz="3600" dirty="0" smtClean="0"/>
              <a:t>Emotional/physiological/  </a:t>
            </a:r>
            <a:r>
              <a:rPr lang="en-GB" sz="3600" dirty="0" smtClean="0"/>
              <a:t>cognitive</a:t>
            </a:r>
          </a:p>
          <a:p>
            <a:r>
              <a:rPr lang="en-GB" sz="3600" dirty="0" smtClean="0"/>
              <a:t>Radical, transformative potentials.</a:t>
            </a:r>
            <a:endParaRPr lang="en-GB" sz="3600" dirty="0"/>
          </a:p>
        </p:txBody>
      </p:sp>
      <p:pic>
        <p:nvPicPr>
          <p:cNvPr id="4" name="Picture 3"/>
          <p:cNvPicPr>
            <a:picLocks noChangeAspect="1"/>
          </p:cNvPicPr>
          <p:nvPr/>
        </p:nvPicPr>
        <p:blipFill>
          <a:blip r:embed="rId2"/>
          <a:stretch>
            <a:fillRect/>
          </a:stretch>
        </p:blipFill>
        <p:spPr>
          <a:xfrm>
            <a:off x="6769719" y="0"/>
            <a:ext cx="2374281" cy="3373977"/>
          </a:xfrm>
          <a:prstGeom prst="rect">
            <a:avLst/>
          </a:prstGeom>
        </p:spPr>
      </p:pic>
      <p:pic>
        <p:nvPicPr>
          <p:cNvPr id="5" name="Picture 4"/>
          <p:cNvPicPr>
            <a:picLocks noChangeAspect="1"/>
          </p:cNvPicPr>
          <p:nvPr/>
        </p:nvPicPr>
        <p:blipFill>
          <a:blip r:embed="rId3"/>
          <a:stretch>
            <a:fillRect/>
          </a:stretch>
        </p:blipFill>
        <p:spPr>
          <a:xfrm>
            <a:off x="6769719" y="3344079"/>
            <a:ext cx="2427742" cy="3517978"/>
          </a:xfrm>
          <a:prstGeom prst="rect">
            <a:avLst/>
          </a:prstGeom>
        </p:spPr>
      </p:pic>
    </p:spTree>
    <p:extLst>
      <p:ext uri="{BB962C8B-B14F-4D97-AF65-F5344CB8AC3E}">
        <p14:creationId xmlns:p14="http://schemas.microsoft.com/office/powerpoint/2010/main" val="39159700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Genre Fiction </a:t>
            </a:r>
            <a:r>
              <a:rPr lang="en-GB" dirty="0" smtClean="0"/>
              <a:t>and Affect </a:t>
            </a:r>
            <a:endParaRPr lang="en-GB" dirty="0"/>
          </a:p>
        </p:txBody>
      </p:sp>
      <p:sp>
        <p:nvSpPr>
          <p:cNvPr id="6" name="Content Placeholder 5"/>
          <p:cNvSpPr>
            <a:spLocks noGrp="1"/>
          </p:cNvSpPr>
          <p:nvPr>
            <p:ph idx="1"/>
          </p:nvPr>
        </p:nvSpPr>
        <p:spPr>
          <a:xfrm>
            <a:off x="457200" y="2276872"/>
            <a:ext cx="7499176" cy="4123928"/>
          </a:xfrm>
        </p:spPr>
        <p:txBody>
          <a:bodyPr/>
          <a:lstStyle/>
          <a:p>
            <a:r>
              <a:rPr lang="en-GB" sz="3200" dirty="0" smtClean="0"/>
              <a:t>‘</a:t>
            </a:r>
            <a:r>
              <a:rPr lang="en-GB" sz="3200" dirty="0" smtClean="0"/>
              <a:t>reading with feeling’ (</a:t>
            </a:r>
            <a:r>
              <a:rPr lang="en-GB" sz="3200" dirty="0" err="1" smtClean="0"/>
              <a:t>Feagin</a:t>
            </a:r>
            <a:r>
              <a:rPr lang="en-GB" sz="3200" dirty="0" smtClean="0"/>
              <a:t>)</a:t>
            </a:r>
          </a:p>
          <a:p>
            <a:r>
              <a:rPr lang="en-GB" sz="3200" dirty="0" smtClean="0"/>
              <a:t>Adept at securing desired affective responses</a:t>
            </a:r>
          </a:p>
          <a:p>
            <a:r>
              <a:rPr lang="en-GB" sz="3200" dirty="0"/>
              <a:t>D</a:t>
            </a:r>
            <a:r>
              <a:rPr lang="en-GB" sz="3200" dirty="0" smtClean="0"/>
              <a:t>esire </a:t>
            </a:r>
            <a:r>
              <a:rPr lang="en-GB" sz="3200" dirty="0"/>
              <a:t>to experience a particular kind of feeling </a:t>
            </a:r>
            <a:r>
              <a:rPr lang="en-GB" sz="3200" dirty="0" smtClean="0"/>
              <a:t>as underpinning </a:t>
            </a:r>
            <a:r>
              <a:rPr lang="en-GB" sz="3200" dirty="0"/>
              <a:t>motivation for genre fiction </a:t>
            </a:r>
            <a:r>
              <a:rPr lang="en-GB" sz="3200" dirty="0" smtClean="0"/>
              <a:t>reading.</a:t>
            </a:r>
          </a:p>
          <a:p>
            <a:endParaRPr lang="en-GB" dirty="0" smtClean="0"/>
          </a:p>
          <a:p>
            <a:pPr marL="114300" indent="0">
              <a:buNone/>
            </a:pPr>
            <a:endParaRPr lang="en-GB" dirty="0"/>
          </a:p>
        </p:txBody>
      </p:sp>
    </p:spTree>
    <p:extLst>
      <p:ext uri="{BB962C8B-B14F-4D97-AF65-F5344CB8AC3E}">
        <p14:creationId xmlns:p14="http://schemas.microsoft.com/office/powerpoint/2010/main" val="32754659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Genre Fiction and Affect</a:t>
            </a:r>
            <a:endParaRPr lang="en-GB" dirty="0"/>
          </a:p>
        </p:txBody>
      </p:sp>
      <p:sp>
        <p:nvSpPr>
          <p:cNvPr id="3" name="Content Placeholder 2"/>
          <p:cNvSpPr>
            <a:spLocks noGrp="1"/>
          </p:cNvSpPr>
          <p:nvPr>
            <p:ph idx="1"/>
          </p:nvPr>
        </p:nvSpPr>
        <p:spPr/>
        <p:txBody>
          <a:bodyPr>
            <a:noAutofit/>
          </a:bodyPr>
          <a:lstStyle/>
          <a:p>
            <a:r>
              <a:rPr lang="en-GB" sz="2800" dirty="0" smtClean="0"/>
              <a:t>Theory of affective intent.</a:t>
            </a:r>
          </a:p>
          <a:p>
            <a:r>
              <a:rPr lang="en-GB" sz="2800" dirty="0" smtClean="0"/>
              <a:t>Attempt </a:t>
            </a:r>
            <a:r>
              <a:rPr lang="en-GB" sz="2800" dirty="0"/>
              <a:t>to attribute genre based on the ‘emotional disposition of the specific reader/viewer’ ‘misses the fact that audiences (and critics, for that matter) may evaluate entirely non-scary horror texts as “bad” or “failed” horror, but as horror nonetheless’ </a:t>
            </a:r>
            <a:r>
              <a:rPr lang="en-GB" sz="2800" dirty="0" smtClean="0"/>
              <a:t>(Hills, </a:t>
            </a:r>
            <a:r>
              <a:rPr lang="en-GB" sz="2800" i="1" dirty="0" smtClean="0"/>
              <a:t>The Pleasures of Horror</a:t>
            </a:r>
            <a:r>
              <a:rPr lang="en-GB" sz="2800" dirty="0" smtClean="0"/>
              <a:t> 34</a:t>
            </a:r>
            <a:r>
              <a:rPr lang="en-GB" sz="2800" dirty="0"/>
              <a:t>). </a:t>
            </a:r>
            <a:endParaRPr lang="en-GB" sz="2800" dirty="0" smtClean="0"/>
          </a:p>
          <a:p>
            <a:r>
              <a:rPr lang="en-GB" sz="2800" dirty="0" smtClean="0"/>
              <a:t>Horror is the feeling the genre ‘</a:t>
            </a:r>
            <a:r>
              <a:rPr lang="en-GB" sz="2800" dirty="0"/>
              <a:t>characteristically or rather ideally promotes’ (</a:t>
            </a:r>
            <a:r>
              <a:rPr lang="en-GB" sz="2800" dirty="0" smtClean="0"/>
              <a:t>Carroll, </a:t>
            </a:r>
            <a:r>
              <a:rPr lang="en-GB" sz="2800" i="1" dirty="0" smtClean="0"/>
              <a:t>The Philosophy of Horror</a:t>
            </a:r>
            <a:r>
              <a:rPr lang="en-GB" sz="2800" dirty="0" smtClean="0"/>
              <a:t> </a:t>
            </a:r>
            <a:r>
              <a:rPr lang="en-GB" sz="2800" dirty="0"/>
              <a:t>14</a:t>
            </a:r>
            <a:r>
              <a:rPr lang="en-GB" sz="2800" dirty="0" smtClean="0"/>
              <a:t>). </a:t>
            </a:r>
            <a:endParaRPr lang="en-GB" sz="2800" dirty="0"/>
          </a:p>
        </p:txBody>
      </p:sp>
    </p:spTree>
    <p:extLst>
      <p:ext uri="{BB962C8B-B14F-4D97-AF65-F5344CB8AC3E}">
        <p14:creationId xmlns:p14="http://schemas.microsoft.com/office/powerpoint/2010/main" val="33751720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876257" y="0"/>
            <a:ext cx="2316553" cy="3498371"/>
          </a:xfrm>
          <a:prstGeom prst="rect">
            <a:avLst/>
          </a:prstGeom>
        </p:spPr>
      </p:pic>
      <p:sp>
        <p:nvSpPr>
          <p:cNvPr id="2" name="Title 1"/>
          <p:cNvSpPr>
            <a:spLocks noGrp="1"/>
          </p:cNvSpPr>
          <p:nvPr>
            <p:ph type="title"/>
          </p:nvPr>
        </p:nvSpPr>
        <p:spPr/>
        <p:txBody>
          <a:bodyPr/>
          <a:lstStyle/>
          <a:p>
            <a:r>
              <a:rPr lang="en-GB" i="1" dirty="0" smtClean="0"/>
              <a:t>Reading the Romance</a:t>
            </a:r>
            <a:endParaRPr lang="en-GB" i="1" dirty="0"/>
          </a:p>
        </p:txBody>
      </p:sp>
      <p:sp>
        <p:nvSpPr>
          <p:cNvPr id="3" name="Content Placeholder 2"/>
          <p:cNvSpPr>
            <a:spLocks noGrp="1"/>
          </p:cNvSpPr>
          <p:nvPr>
            <p:ph sz="half" idx="1"/>
          </p:nvPr>
        </p:nvSpPr>
        <p:spPr>
          <a:xfrm>
            <a:off x="457200" y="1536192"/>
            <a:ext cx="6059016" cy="4773128"/>
          </a:xfrm>
        </p:spPr>
        <p:txBody>
          <a:bodyPr>
            <a:noAutofit/>
          </a:bodyPr>
          <a:lstStyle/>
          <a:p>
            <a:pPr marL="114300" indent="0">
              <a:buNone/>
            </a:pPr>
            <a:r>
              <a:rPr lang="en-GB" sz="3400" dirty="0" smtClean="0"/>
              <a:t>Joy </a:t>
            </a:r>
            <a:r>
              <a:rPr lang="en-GB" sz="3400" dirty="0"/>
              <a:t>[…] mentioned in her discussion of “bad romances” that while “perfection’s not the main thing,” she still hates to see an author “dwelling on handicaps or disfigurements.” “I find that distasteful and depressing,” she </a:t>
            </a:r>
            <a:r>
              <a:rPr lang="en-GB" sz="3400" dirty="0" smtClean="0"/>
              <a:t>explained. </a:t>
            </a:r>
            <a:r>
              <a:rPr lang="en-GB" sz="3400" dirty="0"/>
              <a:t>(98</a:t>
            </a:r>
            <a:r>
              <a:rPr lang="en-GB" sz="3400" dirty="0" smtClean="0"/>
              <a:t>) </a:t>
            </a:r>
            <a:endParaRPr lang="en-GB" sz="3400" dirty="0"/>
          </a:p>
        </p:txBody>
      </p:sp>
      <p:sp>
        <p:nvSpPr>
          <p:cNvPr id="4" name="Content Placeholder 3"/>
          <p:cNvSpPr>
            <a:spLocks noGrp="1"/>
          </p:cNvSpPr>
          <p:nvPr>
            <p:ph sz="half" idx="2"/>
          </p:nvPr>
        </p:nvSpPr>
        <p:spPr/>
        <p:txBody>
          <a:bodyPr>
            <a:normAutofit/>
          </a:bodyPr>
          <a:lstStyle/>
          <a:p>
            <a:endParaRPr lang="en-GB" dirty="0"/>
          </a:p>
        </p:txBody>
      </p:sp>
      <p:pic>
        <p:nvPicPr>
          <p:cNvPr id="6" name="Picture 5"/>
          <p:cNvPicPr>
            <a:picLocks noChangeAspect="1"/>
          </p:cNvPicPr>
          <p:nvPr/>
        </p:nvPicPr>
        <p:blipFill>
          <a:blip r:embed="rId3"/>
          <a:stretch>
            <a:fillRect/>
          </a:stretch>
        </p:blipFill>
        <p:spPr>
          <a:xfrm>
            <a:off x="6876257" y="3479052"/>
            <a:ext cx="2267744" cy="3398475"/>
          </a:xfrm>
          <a:prstGeom prst="rect">
            <a:avLst/>
          </a:prstGeom>
        </p:spPr>
      </p:pic>
    </p:spTree>
    <p:extLst>
      <p:ext uri="{BB962C8B-B14F-4D97-AF65-F5344CB8AC3E}">
        <p14:creationId xmlns:p14="http://schemas.microsoft.com/office/powerpoint/2010/main" val="12110844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Disability Affects </a:t>
            </a:r>
            <a:endParaRPr lang="en-GB" dirty="0"/>
          </a:p>
        </p:txBody>
      </p:sp>
      <p:sp>
        <p:nvSpPr>
          <p:cNvPr id="5" name="Content Placeholder 4"/>
          <p:cNvSpPr>
            <a:spLocks noGrp="1"/>
          </p:cNvSpPr>
          <p:nvPr>
            <p:ph idx="1"/>
          </p:nvPr>
        </p:nvSpPr>
        <p:spPr/>
        <p:txBody>
          <a:bodyPr>
            <a:normAutofit/>
          </a:bodyPr>
          <a:lstStyle/>
          <a:p>
            <a:r>
              <a:rPr lang="en-GB" sz="2800" dirty="0" smtClean="0"/>
              <a:t>‘</a:t>
            </a:r>
            <a:r>
              <a:rPr lang="en-GB" sz="2800" dirty="0"/>
              <a:t>the disabled body and mind always elicit powerful emotions’ </a:t>
            </a:r>
            <a:r>
              <a:rPr lang="en-GB" sz="2800" dirty="0" smtClean="0"/>
              <a:t>(</a:t>
            </a:r>
            <a:r>
              <a:rPr lang="en-GB" sz="2800" dirty="0" err="1" smtClean="0"/>
              <a:t>Siebers</a:t>
            </a:r>
            <a:r>
              <a:rPr lang="en-GB" sz="2800" dirty="0" smtClean="0"/>
              <a:t>, </a:t>
            </a:r>
            <a:r>
              <a:rPr lang="en-GB" sz="2800" i="1" dirty="0" smtClean="0"/>
              <a:t>Disability Aesthetics</a:t>
            </a:r>
            <a:r>
              <a:rPr lang="en-GB" sz="2800" dirty="0" smtClean="0"/>
              <a:t> 10</a:t>
            </a:r>
            <a:r>
              <a:rPr lang="en-GB" sz="2800" dirty="0"/>
              <a:t>). </a:t>
            </a:r>
            <a:endParaRPr lang="en-GB" sz="2800" dirty="0" smtClean="0"/>
          </a:p>
          <a:p>
            <a:r>
              <a:rPr lang="en-GB" sz="2800" dirty="0" smtClean="0"/>
              <a:t>Disability makes us feel.</a:t>
            </a:r>
          </a:p>
          <a:p>
            <a:r>
              <a:rPr lang="en-GB" sz="2800" dirty="0" smtClean="0"/>
              <a:t>Affect is useful for thinking about disability:</a:t>
            </a:r>
          </a:p>
          <a:p>
            <a:pPr lvl="1"/>
            <a:r>
              <a:rPr lang="en-GB" sz="2800" dirty="0" smtClean="0"/>
              <a:t>Generative vocabulary</a:t>
            </a:r>
          </a:p>
          <a:p>
            <a:pPr lvl="1"/>
            <a:r>
              <a:rPr lang="en-GB" sz="2800" dirty="0" smtClean="0"/>
              <a:t>Expresses complexity of feelings</a:t>
            </a:r>
          </a:p>
          <a:p>
            <a:pPr lvl="1"/>
            <a:r>
              <a:rPr lang="en-GB" sz="2800" dirty="0" smtClean="0"/>
              <a:t>Not ‘just’ of mind, or ‘just’ of body</a:t>
            </a:r>
            <a:endParaRPr lang="en-GB" sz="2800" dirty="0"/>
          </a:p>
        </p:txBody>
      </p:sp>
    </p:spTree>
    <p:extLst>
      <p:ext uri="{BB962C8B-B14F-4D97-AF65-F5344CB8AC3E}">
        <p14:creationId xmlns:p14="http://schemas.microsoft.com/office/powerpoint/2010/main" val="4265762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715200" cy="1498178"/>
          </a:xfrm>
        </p:spPr>
        <p:txBody>
          <a:bodyPr/>
          <a:lstStyle/>
          <a:p>
            <a:r>
              <a:rPr lang="en-GB" dirty="0" smtClean="0"/>
              <a:t>Inheritance of literary disability studies</a:t>
            </a:r>
            <a:endParaRPr lang="en-GB" dirty="0"/>
          </a:p>
        </p:txBody>
      </p:sp>
      <p:sp>
        <p:nvSpPr>
          <p:cNvPr id="3" name="Content Placeholder 2"/>
          <p:cNvSpPr>
            <a:spLocks noGrp="1"/>
          </p:cNvSpPr>
          <p:nvPr>
            <p:ph idx="1"/>
          </p:nvPr>
        </p:nvSpPr>
        <p:spPr>
          <a:xfrm>
            <a:off x="457200" y="1916832"/>
            <a:ext cx="7715200" cy="4608512"/>
          </a:xfrm>
        </p:spPr>
        <p:txBody>
          <a:bodyPr>
            <a:normAutofit fontScale="92500" lnSpcReduction="10000"/>
          </a:bodyPr>
          <a:lstStyle/>
          <a:p>
            <a:r>
              <a:rPr lang="en-GB" sz="2800" dirty="0" smtClean="0"/>
              <a:t>Literary studies: suspicion of emotive/sensational texts.</a:t>
            </a:r>
          </a:p>
          <a:p>
            <a:r>
              <a:rPr lang="en-GB" sz="2800" dirty="0" smtClean="0"/>
              <a:t>DS: suspicion of (excessive) emotion, focus on ‘negative’ emotions.</a:t>
            </a:r>
          </a:p>
          <a:p>
            <a:r>
              <a:rPr lang="en-GB" sz="2800" dirty="0"/>
              <a:t>Elizabeth J. Donaldson and Catherine Prendergast </a:t>
            </a:r>
            <a:r>
              <a:rPr lang="en-GB" sz="2800" dirty="0" smtClean="0"/>
              <a:t>call for </a:t>
            </a:r>
            <a:r>
              <a:rPr lang="en-GB" sz="2800" dirty="0"/>
              <a:t>scholars to ‘push the analysis of the emotional in Disability Studies further’ (130). </a:t>
            </a:r>
            <a:endParaRPr lang="en-GB" sz="2800" dirty="0" smtClean="0"/>
          </a:p>
          <a:p>
            <a:r>
              <a:rPr lang="en-GB" sz="2800" dirty="0" smtClean="0"/>
              <a:t>Orlando: work </a:t>
            </a:r>
            <a:r>
              <a:rPr lang="en-GB" sz="2800" dirty="0"/>
              <a:t>on emotion and affect </a:t>
            </a:r>
            <a:r>
              <a:rPr lang="en-GB" sz="2800" dirty="0" smtClean="0"/>
              <a:t>in DS ‘often </a:t>
            </a:r>
            <a:r>
              <a:rPr lang="en-GB" sz="2800" dirty="0"/>
              <a:t>call[s] attention to the presence or influence of negative affect’ (102). </a:t>
            </a:r>
            <a:endParaRPr lang="en-GB" sz="2800" dirty="0" smtClean="0"/>
          </a:p>
          <a:p>
            <a:r>
              <a:rPr lang="en-GB" sz="2800" dirty="0" smtClean="0"/>
              <a:t>Binary thinking.</a:t>
            </a:r>
          </a:p>
          <a:p>
            <a:endParaRPr lang="en-GB" dirty="0"/>
          </a:p>
        </p:txBody>
      </p:sp>
    </p:spTree>
    <p:extLst>
      <p:ext uri="{BB962C8B-B14F-4D97-AF65-F5344CB8AC3E}">
        <p14:creationId xmlns:p14="http://schemas.microsoft.com/office/powerpoint/2010/main" val="2531317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Genre and Disability</a:t>
            </a:r>
            <a:endParaRPr lang="en-GB" dirty="0"/>
          </a:p>
        </p:txBody>
      </p:sp>
      <p:sp>
        <p:nvSpPr>
          <p:cNvPr id="3" name="Content Placeholder 2"/>
          <p:cNvSpPr>
            <a:spLocks noGrp="1"/>
          </p:cNvSpPr>
          <p:nvPr>
            <p:ph idx="1"/>
          </p:nvPr>
        </p:nvSpPr>
        <p:spPr>
          <a:xfrm>
            <a:off x="457200" y="2204864"/>
            <a:ext cx="7427168" cy="4195936"/>
          </a:xfrm>
        </p:spPr>
        <p:txBody>
          <a:bodyPr>
            <a:normAutofit/>
          </a:bodyPr>
          <a:lstStyle/>
          <a:p>
            <a:r>
              <a:rPr lang="en-GB" sz="3200" dirty="0" smtClean="0"/>
              <a:t>Disability only one part of larger affective system.</a:t>
            </a:r>
          </a:p>
          <a:p>
            <a:r>
              <a:rPr lang="en-GB" sz="3200" dirty="0" smtClean="0"/>
              <a:t>Reminds us of complexity of disability affects.</a:t>
            </a:r>
          </a:p>
          <a:p>
            <a:r>
              <a:rPr lang="en-GB" sz="3200" dirty="0" smtClean="0"/>
              <a:t>Reflecting </a:t>
            </a:r>
            <a:r>
              <a:rPr lang="en-GB" sz="3200" i="1" dirty="0" smtClean="0"/>
              <a:t>on</a:t>
            </a:r>
            <a:r>
              <a:rPr lang="en-GB" sz="3200" dirty="0" smtClean="0"/>
              <a:t> affects.</a:t>
            </a:r>
            <a:endParaRPr lang="en-GB" sz="3200" dirty="0"/>
          </a:p>
        </p:txBody>
      </p:sp>
    </p:spTree>
    <p:extLst>
      <p:ext uri="{BB962C8B-B14F-4D97-AF65-F5344CB8AC3E}">
        <p14:creationId xmlns:p14="http://schemas.microsoft.com/office/powerpoint/2010/main" val="35130578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876257" y="0"/>
            <a:ext cx="2316553" cy="3498371"/>
          </a:xfrm>
          <a:prstGeom prst="rect">
            <a:avLst/>
          </a:prstGeom>
        </p:spPr>
      </p:pic>
      <p:sp>
        <p:nvSpPr>
          <p:cNvPr id="2" name="Title 1"/>
          <p:cNvSpPr>
            <a:spLocks noGrp="1"/>
          </p:cNvSpPr>
          <p:nvPr>
            <p:ph type="title"/>
          </p:nvPr>
        </p:nvSpPr>
        <p:spPr/>
        <p:txBody>
          <a:bodyPr/>
          <a:lstStyle/>
          <a:p>
            <a:r>
              <a:rPr lang="en-GB" i="1" dirty="0" smtClean="0"/>
              <a:t>Reading the Romance</a:t>
            </a:r>
            <a:endParaRPr lang="en-GB" i="1" dirty="0"/>
          </a:p>
        </p:txBody>
      </p:sp>
      <p:sp>
        <p:nvSpPr>
          <p:cNvPr id="3" name="Content Placeholder 2"/>
          <p:cNvSpPr>
            <a:spLocks noGrp="1"/>
          </p:cNvSpPr>
          <p:nvPr>
            <p:ph sz="half" idx="1"/>
          </p:nvPr>
        </p:nvSpPr>
        <p:spPr>
          <a:xfrm>
            <a:off x="457200" y="1536192"/>
            <a:ext cx="6059016" cy="4773128"/>
          </a:xfrm>
        </p:spPr>
        <p:txBody>
          <a:bodyPr>
            <a:noAutofit/>
          </a:bodyPr>
          <a:lstStyle/>
          <a:p>
            <a:pPr marL="114300" indent="0">
              <a:buNone/>
            </a:pPr>
            <a:r>
              <a:rPr lang="en-GB" sz="3400" dirty="0" smtClean="0"/>
              <a:t>Joy </a:t>
            </a:r>
            <a:r>
              <a:rPr lang="en-GB" sz="3400" dirty="0"/>
              <a:t>[…] mentioned in her discussion of “bad romances” that while “perfection’s not the main thing,” she still hates to see an author “dwelling on handicaps or disfigurements.” “I find that distasteful and depressing,” she </a:t>
            </a:r>
            <a:r>
              <a:rPr lang="en-GB" sz="3400" dirty="0" smtClean="0"/>
              <a:t>explained. </a:t>
            </a:r>
            <a:r>
              <a:rPr lang="en-GB" sz="3400" dirty="0"/>
              <a:t>(98</a:t>
            </a:r>
            <a:r>
              <a:rPr lang="en-GB" sz="3400" dirty="0" smtClean="0"/>
              <a:t>) </a:t>
            </a:r>
            <a:endParaRPr lang="en-GB" sz="3400" dirty="0"/>
          </a:p>
        </p:txBody>
      </p:sp>
      <p:sp>
        <p:nvSpPr>
          <p:cNvPr id="4" name="Content Placeholder 3"/>
          <p:cNvSpPr>
            <a:spLocks noGrp="1"/>
          </p:cNvSpPr>
          <p:nvPr>
            <p:ph sz="half" idx="2"/>
          </p:nvPr>
        </p:nvSpPr>
        <p:spPr/>
        <p:txBody>
          <a:bodyPr>
            <a:normAutofit/>
          </a:bodyPr>
          <a:lstStyle/>
          <a:p>
            <a:endParaRPr lang="en-GB" dirty="0"/>
          </a:p>
        </p:txBody>
      </p:sp>
      <p:pic>
        <p:nvPicPr>
          <p:cNvPr id="6" name="Picture 5"/>
          <p:cNvPicPr>
            <a:picLocks noChangeAspect="1"/>
          </p:cNvPicPr>
          <p:nvPr/>
        </p:nvPicPr>
        <p:blipFill>
          <a:blip r:embed="rId3"/>
          <a:stretch>
            <a:fillRect/>
          </a:stretch>
        </p:blipFill>
        <p:spPr>
          <a:xfrm>
            <a:off x="6876257" y="3479052"/>
            <a:ext cx="2267744" cy="3398475"/>
          </a:xfrm>
          <a:prstGeom prst="rect">
            <a:avLst/>
          </a:prstGeom>
        </p:spPr>
      </p:pic>
    </p:spTree>
    <p:extLst>
      <p:ext uri="{BB962C8B-B14F-4D97-AF65-F5344CB8AC3E}">
        <p14:creationId xmlns:p14="http://schemas.microsoft.com/office/powerpoint/2010/main" val="372719056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Custom 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497D"/>
      </a:hlink>
      <a:folHlink>
        <a:srgbClr val="FFFFFF"/>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4062</TotalTime>
  <Words>467</Words>
  <Application>Microsoft Office PowerPoint</Application>
  <PresentationFormat>On-screen Show (4:3)</PresentationFormat>
  <Paragraphs>40</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Cambria</vt:lpstr>
      <vt:lpstr>Adjacency</vt:lpstr>
      <vt:lpstr>Disability, Affect and Genre Fiction</vt:lpstr>
      <vt:lpstr>Reading the Romance</vt:lpstr>
      <vt:lpstr>Affect</vt:lpstr>
      <vt:lpstr>Genre Fiction and Affect </vt:lpstr>
      <vt:lpstr>Genre Fiction and Affect</vt:lpstr>
      <vt:lpstr>Reading the Romance</vt:lpstr>
      <vt:lpstr>Disability Affects </vt:lpstr>
      <vt:lpstr>Inheritance of literary disability studies</vt:lpstr>
      <vt:lpstr>Genre and Disability</vt:lpstr>
      <vt:lpstr>Reading the Romance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Normal?  Cognitive Exceptionality and Science Fiction</dc:title>
  <dc:creator>Ria Cheyne</dc:creator>
  <cp:lastModifiedBy>Microsoft account</cp:lastModifiedBy>
  <cp:revision>52</cp:revision>
  <cp:lastPrinted>2015-07-01T23:10:44Z</cp:lastPrinted>
  <dcterms:created xsi:type="dcterms:W3CDTF">2014-11-26T11:07:57Z</dcterms:created>
  <dcterms:modified xsi:type="dcterms:W3CDTF">2015-07-01T23:12:26Z</dcterms:modified>
</cp:coreProperties>
</file>