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7"/>
  </p:handoutMasterIdLst>
  <p:sldIdLst>
    <p:sldId id="256" r:id="rId2"/>
    <p:sldId id="265" r:id="rId3"/>
    <p:sldId id="264" r:id="rId4"/>
    <p:sldId id="271" r:id="rId5"/>
    <p:sldId id="266" r:id="rId6"/>
    <p:sldId id="273" r:id="rId7"/>
    <p:sldId id="257" r:id="rId8"/>
    <p:sldId id="258" r:id="rId9"/>
    <p:sldId id="269" r:id="rId10"/>
    <p:sldId id="259" r:id="rId11"/>
    <p:sldId id="267" r:id="rId12"/>
    <p:sldId id="262" r:id="rId13"/>
    <p:sldId id="270" r:id="rId14"/>
    <p:sldId id="272" r:id="rId15"/>
    <p:sldId id="263" r:id="rId16"/>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200" autoAdjust="0"/>
  </p:normalViewPr>
  <p:slideViewPr>
    <p:cSldViewPr>
      <p:cViewPr>
        <p:scale>
          <a:sx n="90" d="100"/>
          <a:sy n="90" d="100"/>
        </p:scale>
        <p:origin x="-2244" y="-6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136BAF-63F4-4FF8-A88E-40CDE5C8633F}" type="doc">
      <dgm:prSet loTypeId="urn:microsoft.com/office/officeart/2005/8/layout/venn1" loCatId="relationship" qsTypeId="urn:microsoft.com/office/officeart/2005/8/quickstyle/simple1" qsCatId="simple" csTypeId="urn:microsoft.com/office/officeart/2005/8/colors/colorful1#1" csCatId="colorful" phldr="1"/>
      <dgm:spPr/>
    </dgm:pt>
    <dgm:pt modelId="{74C5E895-199F-4CA3-8DBB-FFC6A75C2182}">
      <dgm:prSet phldrT="[Text]"/>
      <dgm:spPr/>
      <dgm:t>
        <a:bodyPr/>
        <a:lstStyle/>
        <a:p>
          <a:r>
            <a:rPr lang="en-GB" dirty="0" smtClean="0"/>
            <a:t>Literary Studies</a:t>
          </a:r>
          <a:endParaRPr lang="en-GB" dirty="0"/>
        </a:p>
      </dgm:t>
    </dgm:pt>
    <dgm:pt modelId="{AA9CAA89-0B99-47DA-8906-B8A7A43674D4}" type="parTrans" cxnId="{318DDF86-48BA-4E7C-837A-923D9A3450C3}">
      <dgm:prSet/>
      <dgm:spPr/>
    </dgm:pt>
    <dgm:pt modelId="{99D05B67-334B-4E04-8A50-F1D5C7587894}" type="sibTrans" cxnId="{318DDF86-48BA-4E7C-837A-923D9A3450C3}">
      <dgm:prSet/>
      <dgm:spPr/>
    </dgm:pt>
    <dgm:pt modelId="{3DE20189-EDC8-4C89-9FAA-188D3648D413}">
      <dgm:prSet phldrT="[Text]"/>
      <dgm:spPr/>
      <dgm:t>
        <a:bodyPr/>
        <a:lstStyle/>
        <a:p>
          <a:r>
            <a:rPr lang="en-GB" dirty="0" smtClean="0"/>
            <a:t>Disability Studies</a:t>
          </a:r>
          <a:endParaRPr lang="en-GB" dirty="0"/>
        </a:p>
      </dgm:t>
    </dgm:pt>
    <dgm:pt modelId="{4CB2BCA6-C018-4A85-80D9-3D4BFE365D13}" type="parTrans" cxnId="{7905E453-67D3-44EF-8936-860DD88C39BE}">
      <dgm:prSet/>
      <dgm:spPr/>
    </dgm:pt>
    <dgm:pt modelId="{72D3D549-EF04-47CF-8A7B-596A3003D937}" type="sibTrans" cxnId="{7905E453-67D3-44EF-8936-860DD88C39BE}">
      <dgm:prSet/>
      <dgm:spPr/>
    </dgm:pt>
    <dgm:pt modelId="{772C40A6-BD80-487D-BB59-C50A15D6E730}" type="pres">
      <dgm:prSet presAssocID="{65136BAF-63F4-4FF8-A88E-40CDE5C8633F}" presName="compositeShape" presStyleCnt="0">
        <dgm:presLayoutVars>
          <dgm:chMax val="7"/>
          <dgm:dir/>
          <dgm:resizeHandles val="exact"/>
        </dgm:presLayoutVars>
      </dgm:prSet>
      <dgm:spPr/>
    </dgm:pt>
    <dgm:pt modelId="{EAE7B558-3A05-4412-A790-BFD1C1005A87}" type="pres">
      <dgm:prSet presAssocID="{74C5E895-199F-4CA3-8DBB-FFC6A75C2182}" presName="circ1" presStyleLbl="vennNode1" presStyleIdx="0" presStyleCnt="2"/>
      <dgm:spPr/>
      <dgm:t>
        <a:bodyPr/>
        <a:lstStyle/>
        <a:p>
          <a:endParaRPr lang="en-GB"/>
        </a:p>
      </dgm:t>
    </dgm:pt>
    <dgm:pt modelId="{4E437E4C-DD90-492E-80E1-484A7FFF085A}" type="pres">
      <dgm:prSet presAssocID="{74C5E895-199F-4CA3-8DBB-FFC6A75C2182}" presName="circ1Tx" presStyleLbl="revTx" presStyleIdx="0" presStyleCnt="0">
        <dgm:presLayoutVars>
          <dgm:chMax val="0"/>
          <dgm:chPref val="0"/>
          <dgm:bulletEnabled val="1"/>
        </dgm:presLayoutVars>
      </dgm:prSet>
      <dgm:spPr/>
      <dgm:t>
        <a:bodyPr/>
        <a:lstStyle/>
        <a:p>
          <a:endParaRPr lang="en-GB"/>
        </a:p>
      </dgm:t>
    </dgm:pt>
    <dgm:pt modelId="{242D0ADE-06B1-4926-ABAD-FE459C2D0930}" type="pres">
      <dgm:prSet presAssocID="{3DE20189-EDC8-4C89-9FAA-188D3648D413}" presName="circ2" presStyleLbl="vennNode1" presStyleIdx="1" presStyleCnt="2"/>
      <dgm:spPr/>
      <dgm:t>
        <a:bodyPr/>
        <a:lstStyle/>
        <a:p>
          <a:endParaRPr lang="en-GB"/>
        </a:p>
      </dgm:t>
    </dgm:pt>
    <dgm:pt modelId="{3D7F9F39-9C78-4772-BDF3-F2960908E869}" type="pres">
      <dgm:prSet presAssocID="{3DE20189-EDC8-4C89-9FAA-188D3648D413}" presName="circ2Tx" presStyleLbl="revTx" presStyleIdx="0" presStyleCnt="0">
        <dgm:presLayoutVars>
          <dgm:chMax val="0"/>
          <dgm:chPref val="0"/>
          <dgm:bulletEnabled val="1"/>
        </dgm:presLayoutVars>
      </dgm:prSet>
      <dgm:spPr/>
      <dgm:t>
        <a:bodyPr/>
        <a:lstStyle/>
        <a:p>
          <a:endParaRPr lang="en-GB"/>
        </a:p>
      </dgm:t>
    </dgm:pt>
  </dgm:ptLst>
  <dgm:cxnLst>
    <dgm:cxn modelId="{DDB4560D-1A4C-4781-AFDD-0C57B9981C78}" type="presOf" srcId="{3DE20189-EDC8-4C89-9FAA-188D3648D413}" destId="{3D7F9F39-9C78-4772-BDF3-F2960908E869}" srcOrd="1" destOrd="0" presId="urn:microsoft.com/office/officeart/2005/8/layout/venn1"/>
    <dgm:cxn modelId="{3A15A2E3-1428-449A-8086-E6F073E81105}" type="presOf" srcId="{65136BAF-63F4-4FF8-A88E-40CDE5C8633F}" destId="{772C40A6-BD80-487D-BB59-C50A15D6E730}" srcOrd="0" destOrd="0" presId="urn:microsoft.com/office/officeart/2005/8/layout/venn1"/>
    <dgm:cxn modelId="{AA06D202-1DF0-444F-BE3D-29D95BEB672A}" type="presOf" srcId="{3DE20189-EDC8-4C89-9FAA-188D3648D413}" destId="{242D0ADE-06B1-4926-ABAD-FE459C2D0930}" srcOrd="0" destOrd="0" presId="urn:microsoft.com/office/officeart/2005/8/layout/venn1"/>
    <dgm:cxn modelId="{F6E96C0D-B2DB-427E-ACE4-BBBCCD7D0711}" type="presOf" srcId="{74C5E895-199F-4CA3-8DBB-FFC6A75C2182}" destId="{EAE7B558-3A05-4412-A790-BFD1C1005A87}" srcOrd="0" destOrd="0" presId="urn:microsoft.com/office/officeart/2005/8/layout/venn1"/>
    <dgm:cxn modelId="{AA289D40-7326-4D69-9697-39F8CEAFBFDC}" type="presOf" srcId="{74C5E895-199F-4CA3-8DBB-FFC6A75C2182}" destId="{4E437E4C-DD90-492E-80E1-484A7FFF085A}" srcOrd="1" destOrd="0" presId="urn:microsoft.com/office/officeart/2005/8/layout/venn1"/>
    <dgm:cxn modelId="{7905E453-67D3-44EF-8936-860DD88C39BE}" srcId="{65136BAF-63F4-4FF8-A88E-40CDE5C8633F}" destId="{3DE20189-EDC8-4C89-9FAA-188D3648D413}" srcOrd="1" destOrd="0" parTransId="{4CB2BCA6-C018-4A85-80D9-3D4BFE365D13}" sibTransId="{72D3D549-EF04-47CF-8A7B-596A3003D937}"/>
    <dgm:cxn modelId="{318DDF86-48BA-4E7C-837A-923D9A3450C3}" srcId="{65136BAF-63F4-4FF8-A88E-40CDE5C8633F}" destId="{74C5E895-199F-4CA3-8DBB-FFC6A75C2182}" srcOrd="0" destOrd="0" parTransId="{AA9CAA89-0B99-47DA-8906-B8A7A43674D4}" sibTransId="{99D05B67-334B-4E04-8A50-F1D5C7587894}"/>
    <dgm:cxn modelId="{9DFD0799-CF05-41E7-A22F-524699EAB90B}" type="presParOf" srcId="{772C40A6-BD80-487D-BB59-C50A15D6E730}" destId="{EAE7B558-3A05-4412-A790-BFD1C1005A87}" srcOrd="0" destOrd="0" presId="urn:microsoft.com/office/officeart/2005/8/layout/venn1"/>
    <dgm:cxn modelId="{93DCD7FA-789D-41CA-821A-FD44CE81710C}" type="presParOf" srcId="{772C40A6-BD80-487D-BB59-C50A15D6E730}" destId="{4E437E4C-DD90-492E-80E1-484A7FFF085A}" srcOrd="1" destOrd="0" presId="urn:microsoft.com/office/officeart/2005/8/layout/venn1"/>
    <dgm:cxn modelId="{615A8AB6-852B-4BBB-85EE-306DC77F64BF}" type="presParOf" srcId="{772C40A6-BD80-487D-BB59-C50A15D6E730}" destId="{242D0ADE-06B1-4926-ABAD-FE459C2D0930}" srcOrd="2" destOrd="0" presId="urn:microsoft.com/office/officeart/2005/8/layout/venn1"/>
    <dgm:cxn modelId="{645B77E6-B858-495C-A526-0F6716625DDF}" type="presParOf" srcId="{772C40A6-BD80-487D-BB59-C50A15D6E730}" destId="{3D7F9F39-9C78-4772-BDF3-F2960908E869}"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7B558-3A05-4412-A790-BFD1C1005A87}">
      <dsp:nvSpPr>
        <dsp:cNvPr id="0" name=""/>
        <dsp:cNvSpPr/>
      </dsp:nvSpPr>
      <dsp:spPr>
        <a:xfrm>
          <a:off x="171449" y="285750"/>
          <a:ext cx="4229100" cy="4229099"/>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GB" sz="5100" kern="1200" dirty="0" smtClean="0"/>
            <a:t>Literary Studies</a:t>
          </a:r>
          <a:endParaRPr lang="en-GB" sz="5100" kern="1200" dirty="0"/>
        </a:p>
      </dsp:txBody>
      <dsp:txXfrm>
        <a:off x="761999" y="784451"/>
        <a:ext cx="2438400" cy="3231696"/>
      </dsp:txXfrm>
    </dsp:sp>
    <dsp:sp modelId="{242D0ADE-06B1-4926-ABAD-FE459C2D0930}">
      <dsp:nvSpPr>
        <dsp:cNvPr id="0" name=""/>
        <dsp:cNvSpPr/>
      </dsp:nvSpPr>
      <dsp:spPr>
        <a:xfrm>
          <a:off x="3219449" y="285750"/>
          <a:ext cx="4229100" cy="422909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GB" sz="5100" kern="1200" dirty="0" smtClean="0"/>
            <a:t>Disability Studies</a:t>
          </a:r>
          <a:endParaRPr lang="en-GB" sz="5100" kern="1200" dirty="0"/>
        </a:p>
      </dsp:txBody>
      <dsp:txXfrm>
        <a:off x="4419599" y="784451"/>
        <a:ext cx="2438400" cy="323169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31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3319"/>
          </a:xfrm>
          <a:prstGeom prst="rect">
            <a:avLst/>
          </a:prstGeom>
        </p:spPr>
        <p:txBody>
          <a:bodyPr vert="horz" lIns="91440" tIns="45720" rIns="91440" bIns="45720" rtlCol="0"/>
          <a:lstStyle>
            <a:lvl1pPr algn="r">
              <a:defRPr sz="1200"/>
            </a:lvl1pPr>
          </a:lstStyle>
          <a:p>
            <a:fld id="{9D8BF294-4D93-4F48-9460-3AD4FA81A97D}" type="datetimeFigureOut">
              <a:rPr lang="en-GB" smtClean="0"/>
              <a:pPr/>
              <a:t>12/11/2012</a:t>
            </a:fld>
            <a:endParaRPr lang="en-GB"/>
          </a:p>
        </p:txBody>
      </p:sp>
      <p:sp>
        <p:nvSpPr>
          <p:cNvPr id="4" name="Footer Placeholder 3"/>
          <p:cNvSpPr>
            <a:spLocks noGrp="1"/>
          </p:cNvSpPr>
          <p:nvPr>
            <p:ph type="ftr" sz="quarter" idx="2"/>
          </p:nvPr>
        </p:nvSpPr>
        <p:spPr>
          <a:xfrm>
            <a:off x="0" y="9379356"/>
            <a:ext cx="2971800" cy="49331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9356"/>
            <a:ext cx="2971800" cy="493318"/>
          </a:xfrm>
          <a:prstGeom prst="rect">
            <a:avLst/>
          </a:prstGeom>
        </p:spPr>
        <p:txBody>
          <a:bodyPr vert="horz" lIns="91440" tIns="45720" rIns="91440" bIns="45720" rtlCol="0" anchor="b"/>
          <a:lstStyle>
            <a:lvl1pPr algn="r">
              <a:defRPr sz="1200"/>
            </a:lvl1pPr>
          </a:lstStyle>
          <a:p>
            <a:fld id="{AA43DE4C-426D-4925-A6F6-FF4601A7BBEB}" type="slidenum">
              <a:rPr lang="en-GB" smtClean="0"/>
              <a:pPr/>
              <a:t>‹#›</a:t>
            </a:fld>
            <a:endParaRPr lang="en-GB"/>
          </a:p>
        </p:txBody>
      </p:sp>
    </p:spTree>
    <p:extLst>
      <p:ext uri="{BB962C8B-B14F-4D97-AF65-F5344CB8AC3E}">
        <p14:creationId xmlns:p14="http://schemas.microsoft.com/office/powerpoint/2010/main" val="38397332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C0E60-FEC6-4E6A-AC10-18A8F33778F1}"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9" name="Slide Number Placeholder 8"/>
          <p:cNvSpPr>
            <a:spLocks noGrp="1"/>
          </p:cNvSpPr>
          <p:nvPr>
            <p:ph type="sldNum" sz="quarter" idx="11"/>
          </p:nvPr>
        </p:nvSpPr>
        <p:spPr/>
        <p:txBody>
          <a:bodyPr/>
          <a:lstStyle/>
          <a:p>
            <a:fld id="{1D1C0E60-FEC6-4E6A-AC10-18A8F33778F1}"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12/11/2012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D1C0E60-FEC6-4E6A-AC10-18A8F33778F1}"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A1406AE-A6A8-468A-80D0-9706F4E3F937}" type="datetimeFigureOut">
              <a:rPr lang="en-GB" smtClean="0"/>
              <a:pPr/>
              <a:t>12/11/2012</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5400" dirty="0" smtClean="0"/>
              <a:t>Can Love Heal All Wounds?  Disability and Cure in Popular Romance Novels</a:t>
            </a:r>
            <a:endParaRPr lang="en-GB" sz="5400" dirty="0"/>
          </a:p>
        </p:txBody>
      </p:sp>
      <p:sp>
        <p:nvSpPr>
          <p:cNvPr id="3" name="Subtitle 2"/>
          <p:cNvSpPr>
            <a:spLocks noGrp="1"/>
          </p:cNvSpPr>
          <p:nvPr>
            <p:ph type="subTitle" idx="1"/>
          </p:nvPr>
        </p:nvSpPr>
        <p:spPr>
          <a:xfrm>
            <a:off x="685800" y="4572000"/>
            <a:ext cx="7270576" cy="1305272"/>
          </a:xfrm>
        </p:spPr>
        <p:txBody>
          <a:bodyPr>
            <a:normAutofit/>
          </a:bodyPr>
          <a:lstStyle/>
          <a:p>
            <a:r>
              <a:rPr lang="en-GB" dirty="0" err="1" smtClean="0">
                <a:solidFill>
                  <a:schemeClr val="tx1"/>
                </a:solidFill>
              </a:rPr>
              <a:t>Ria</a:t>
            </a:r>
            <a:r>
              <a:rPr lang="en-GB" dirty="0" smtClean="0">
                <a:solidFill>
                  <a:schemeClr val="tx1"/>
                </a:solidFill>
              </a:rPr>
              <a:t> Cheyne</a:t>
            </a:r>
          </a:p>
          <a:p>
            <a:r>
              <a:rPr lang="en-GB" dirty="0" smtClean="0">
                <a:solidFill>
                  <a:schemeClr val="tx1"/>
                </a:solidFill>
              </a:rPr>
              <a:t>Centre for Culture and Disability Studies, Liverpool Hope University</a:t>
            </a:r>
          </a:p>
          <a:p>
            <a:r>
              <a:rPr lang="en-GB" dirty="0" smtClean="0">
                <a:solidFill>
                  <a:schemeClr val="tx1"/>
                </a:solidFill>
              </a:rPr>
              <a:t>riacheyne@googlemail.com</a:t>
            </a:r>
            <a:endParaRPr lang="en-GB" dirty="0">
              <a:solidFill>
                <a:schemeClr val="tx1"/>
              </a:solidFill>
            </a:endParaRPr>
          </a:p>
        </p:txBody>
      </p:sp>
    </p:spTree>
    <p:extLst>
      <p:ext uri="{BB962C8B-B14F-4D97-AF65-F5344CB8AC3E}">
        <p14:creationId xmlns:p14="http://schemas.microsoft.com/office/powerpoint/2010/main" val="2032634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Disability</a:t>
            </a:r>
            <a:endParaRPr lang="en-GB" dirty="0"/>
          </a:p>
        </p:txBody>
      </p:sp>
      <p:sp>
        <p:nvSpPr>
          <p:cNvPr id="3" name="Content Placeholder 2"/>
          <p:cNvSpPr>
            <a:spLocks noGrp="1"/>
          </p:cNvSpPr>
          <p:nvPr>
            <p:ph idx="1"/>
          </p:nvPr>
        </p:nvSpPr>
        <p:spPr/>
        <p:txBody>
          <a:bodyPr>
            <a:normAutofit/>
          </a:bodyPr>
          <a:lstStyle/>
          <a:p>
            <a:pPr marL="114300" indent="0">
              <a:buNone/>
            </a:pPr>
            <a:r>
              <a:rPr lang="en-GB" sz="2800" dirty="0"/>
              <a:t>(1</a:t>
            </a:r>
            <a:r>
              <a:rPr lang="en-GB" sz="2800" dirty="0" smtClean="0"/>
              <a:t>) A </a:t>
            </a:r>
            <a:r>
              <a:rPr lang="en-GB" sz="2800" dirty="0"/>
              <a:t>person (P) has a disability if—</a:t>
            </a:r>
          </a:p>
          <a:p>
            <a:pPr marL="411480" lvl="1" indent="0">
              <a:buNone/>
            </a:pPr>
            <a:r>
              <a:rPr lang="en-GB" sz="2800" dirty="0"/>
              <a:t>(a)P has a physical or mental impairment, and</a:t>
            </a:r>
          </a:p>
          <a:p>
            <a:pPr marL="411480" lvl="1" indent="0">
              <a:buNone/>
            </a:pPr>
            <a:r>
              <a:rPr lang="en-GB" sz="2800" dirty="0"/>
              <a:t>(b)the impairment has a substantial and long-term adverse effect on P's ability to carry out normal day-to-day activities.</a:t>
            </a:r>
          </a:p>
          <a:p>
            <a:pPr marL="114300" indent="0">
              <a:buNone/>
            </a:pPr>
            <a:r>
              <a:rPr lang="en-GB" sz="2800" dirty="0" smtClean="0"/>
              <a:t>United Kingdom </a:t>
            </a:r>
            <a:r>
              <a:rPr lang="en-GB" sz="2800" i="1" dirty="0" smtClean="0"/>
              <a:t>Equality </a:t>
            </a:r>
            <a:r>
              <a:rPr lang="en-GB" sz="2800" i="1" dirty="0"/>
              <a:t>Act </a:t>
            </a:r>
            <a:r>
              <a:rPr lang="en-GB" sz="2800" dirty="0" smtClean="0"/>
              <a:t>2010</a:t>
            </a:r>
          </a:p>
          <a:p>
            <a:pPr marL="114300" indent="0">
              <a:buNone/>
            </a:pPr>
            <a:endParaRPr lang="en-GB" sz="2800" dirty="0" smtClean="0"/>
          </a:p>
          <a:p>
            <a:pPr marL="114300" indent="0">
              <a:buNone/>
            </a:pPr>
            <a:r>
              <a:rPr lang="en-GB" sz="2800" dirty="0" smtClean="0"/>
              <a:t>“long-term” = lasting or likely to last 12 months</a:t>
            </a:r>
            <a:endParaRPr lang="en-GB" sz="2800" dirty="0"/>
          </a:p>
        </p:txBody>
      </p:sp>
    </p:spTree>
    <p:extLst>
      <p:ext uri="{BB962C8B-B14F-4D97-AF65-F5344CB8AC3E}">
        <p14:creationId xmlns:p14="http://schemas.microsoft.com/office/powerpoint/2010/main" val="2713603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Romance Novel</a:t>
            </a:r>
            <a:endParaRPr lang="en-GB" dirty="0"/>
          </a:p>
        </p:txBody>
      </p:sp>
      <p:sp>
        <p:nvSpPr>
          <p:cNvPr id="3" name="Content Placeholder 2"/>
          <p:cNvSpPr>
            <a:spLocks noGrp="1"/>
          </p:cNvSpPr>
          <p:nvPr>
            <p:ph idx="1"/>
          </p:nvPr>
        </p:nvSpPr>
        <p:spPr/>
        <p:txBody>
          <a:bodyPr>
            <a:noAutofit/>
          </a:bodyPr>
          <a:lstStyle/>
          <a:p>
            <a:pPr marL="114300" indent="0">
              <a:buNone/>
            </a:pPr>
            <a:r>
              <a:rPr lang="en-GB" sz="2600" b="1" dirty="0" smtClean="0"/>
              <a:t>A </a:t>
            </a:r>
            <a:r>
              <a:rPr lang="en-GB" sz="2600" b="1" dirty="0"/>
              <a:t>Central Love Story</a:t>
            </a:r>
            <a:r>
              <a:rPr lang="en-GB" sz="2600" dirty="0"/>
              <a:t>: The main plot </a:t>
            </a:r>
            <a:r>
              <a:rPr lang="en-GB" sz="2600" dirty="0" err="1"/>
              <a:t>centers</a:t>
            </a:r>
            <a:r>
              <a:rPr lang="en-GB" sz="2600" dirty="0"/>
              <a:t> around two individuals falling in love and struggling to make the relationship work. A writer can include as many subplots as he/she wants as long as the love story is the main focus of the novel.</a:t>
            </a:r>
            <a:br>
              <a:rPr lang="en-GB" sz="2600" dirty="0"/>
            </a:br>
            <a:r>
              <a:rPr lang="en-GB" sz="2600" b="1" dirty="0"/>
              <a:t>An Emotionally-Satisfying and Optimistic Ending</a:t>
            </a:r>
            <a:r>
              <a:rPr lang="en-GB" sz="2600" dirty="0"/>
              <a:t>: In a romance, the lovers who risk and struggle for each other and their relationship are rewarded with emotional justice and unconditional love. </a:t>
            </a:r>
          </a:p>
          <a:p>
            <a:pPr marL="114300" indent="0">
              <a:buNone/>
            </a:pPr>
            <a:r>
              <a:rPr lang="en-GB" sz="2600" dirty="0" smtClean="0"/>
              <a:t>Romance Writers of America, “About the Romance Genre”</a:t>
            </a:r>
            <a:endParaRPr lang="en-GB" sz="2600" dirty="0"/>
          </a:p>
          <a:p>
            <a:pPr marL="114300" indent="0">
              <a:buNone/>
            </a:pPr>
            <a:endParaRPr lang="en-GB" sz="2600" dirty="0"/>
          </a:p>
        </p:txBody>
      </p:sp>
    </p:spTree>
    <p:extLst>
      <p:ext uri="{BB962C8B-B14F-4D97-AF65-F5344CB8AC3E}">
        <p14:creationId xmlns:p14="http://schemas.microsoft.com/office/powerpoint/2010/main" val="3228252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458873"/>
            <a:ext cx="11076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3709" y="2492896"/>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9448" y="4477869"/>
            <a:ext cx="113617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6741" y="4461955"/>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2084" y="2492896"/>
            <a:ext cx="114255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99449" y="475146"/>
            <a:ext cx="11008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1595" y="2492896"/>
            <a:ext cx="11076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0939" y="2492896"/>
            <a:ext cx="113215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92280" y="2492896"/>
            <a:ext cx="1139569"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8249" y="487251"/>
            <a:ext cx="108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06741" y="487251"/>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dawnbp.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8249" y="4511773"/>
            <a:ext cx="1117536" cy="180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66891" y="4486232"/>
            <a:ext cx="11124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67744" y="487251"/>
            <a:ext cx="1116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8249" y="105814"/>
            <a:ext cx="1080000" cy="461665"/>
          </a:xfrm>
          <a:prstGeom prst="rect">
            <a:avLst/>
          </a:prstGeom>
          <a:noFill/>
        </p:spPr>
        <p:txBody>
          <a:bodyPr wrap="square" rtlCol="0">
            <a:spAutoFit/>
          </a:bodyPr>
          <a:lstStyle/>
          <a:p>
            <a:pPr algn="ctr"/>
            <a:r>
              <a:rPr lang="en-GB" sz="2400" dirty="0" smtClean="0"/>
              <a:t>1982</a:t>
            </a:r>
            <a:endParaRPr lang="en-GB" sz="2400" dirty="0"/>
          </a:p>
        </p:txBody>
      </p:sp>
      <p:sp>
        <p:nvSpPr>
          <p:cNvPr id="5" name="TextBox 4"/>
          <p:cNvSpPr txBox="1"/>
          <p:nvPr/>
        </p:nvSpPr>
        <p:spPr>
          <a:xfrm>
            <a:off x="5512264" y="6381328"/>
            <a:ext cx="1107691" cy="461665"/>
          </a:xfrm>
          <a:prstGeom prst="rect">
            <a:avLst/>
          </a:prstGeom>
          <a:noFill/>
        </p:spPr>
        <p:txBody>
          <a:bodyPr wrap="square" rtlCol="0">
            <a:spAutoFit/>
          </a:bodyPr>
          <a:lstStyle/>
          <a:p>
            <a:pPr algn="ctr"/>
            <a:r>
              <a:rPr lang="en-GB" sz="2400" dirty="0" smtClean="0"/>
              <a:t>2012</a:t>
            </a:r>
            <a:endParaRPr lang="en-GB" dirty="0"/>
          </a:p>
        </p:txBody>
      </p:sp>
    </p:spTree>
    <p:extLst>
      <p:ext uri="{BB962C8B-B14F-4D97-AF65-F5344CB8AC3E}">
        <p14:creationId xmlns:p14="http://schemas.microsoft.com/office/powerpoint/2010/main" val="1415775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and the Demand for Narrative</a:t>
            </a:r>
            <a:endParaRPr lang="en-GB" dirty="0"/>
          </a:p>
        </p:txBody>
      </p:sp>
      <p:sp>
        <p:nvSpPr>
          <p:cNvPr id="3" name="Content Placeholder 2"/>
          <p:cNvSpPr>
            <a:spLocks noGrp="1"/>
          </p:cNvSpPr>
          <p:nvPr>
            <p:ph idx="1"/>
          </p:nvPr>
        </p:nvSpPr>
        <p:spPr>
          <a:xfrm>
            <a:off x="457200" y="2060848"/>
            <a:ext cx="7715200" cy="4339952"/>
          </a:xfrm>
        </p:spPr>
        <p:txBody>
          <a:bodyPr>
            <a:normAutofit/>
          </a:bodyPr>
          <a:lstStyle/>
          <a:p>
            <a:r>
              <a:rPr lang="en-GB" sz="2800" dirty="0"/>
              <a:t>D</a:t>
            </a:r>
            <a:r>
              <a:rPr lang="en-GB" sz="2800" dirty="0" smtClean="0"/>
              <a:t>isability </a:t>
            </a:r>
            <a:r>
              <a:rPr lang="en-GB" sz="2800" dirty="0"/>
              <a:t>“demands a story” </a:t>
            </a:r>
            <a:r>
              <a:rPr lang="en-GB" sz="2800" dirty="0" smtClean="0"/>
              <a:t>(Michael </a:t>
            </a:r>
            <a:r>
              <a:rPr lang="en-GB" sz="2800" dirty="0" err="1" smtClean="0"/>
              <a:t>Bérubé</a:t>
            </a:r>
            <a:r>
              <a:rPr lang="en-GB" sz="2800" dirty="0" smtClean="0"/>
              <a:t>).</a:t>
            </a:r>
          </a:p>
          <a:p>
            <a:r>
              <a:rPr lang="en-GB" sz="2800" dirty="0"/>
              <a:t>“In social relations, disabled bodies prompt the question, ‘What happened to you?’  The disabled body demands a narrative, requires an apologia that accounts for its difference from unexceptional bodies” </a:t>
            </a:r>
            <a:r>
              <a:rPr lang="en-GB" sz="2800" dirty="0" smtClean="0"/>
              <a:t>(Rosemarie Garland Thomson).</a:t>
            </a:r>
            <a:endParaRPr lang="en-GB" sz="2800" dirty="0"/>
          </a:p>
        </p:txBody>
      </p:sp>
    </p:spTree>
    <p:extLst>
      <p:ext uri="{BB962C8B-B14F-4D97-AF65-F5344CB8AC3E}">
        <p14:creationId xmlns:p14="http://schemas.microsoft.com/office/powerpoint/2010/main" val="379029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If disability demands narrative...</a:t>
            </a:r>
            <a:endParaRPr lang="en-GB" dirty="0"/>
          </a:p>
        </p:txBody>
      </p:sp>
      <p:sp>
        <p:nvSpPr>
          <p:cNvPr id="3" name="Content Placeholder 2"/>
          <p:cNvSpPr>
            <a:spLocks noGrp="1"/>
          </p:cNvSpPr>
          <p:nvPr>
            <p:ph idx="1"/>
          </p:nvPr>
        </p:nvSpPr>
        <p:spPr/>
        <p:txBody>
          <a:bodyPr>
            <a:normAutofit/>
          </a:bodyPr>
          <a:lstStyle/>
          <a:p>
            <a:pPr>
              <a:buNone/>
            </a:pPr>
            <a:endParaRPr lang="en-GB" sz="3600" dirty="0" smtClean="0"/>
          </a:p>
          <a:p>
            <a:pPr>
              <a:buNone/>
            </a:pPr>
            <a:endParaRPr lang="en-GB" sz="3600" dirty="0" smtClean="0"/>
          </a:p>
          <a:p>
            <a:pPr>
              <a:buNone/>
            </a:pPr>
            <a:r>
              <a:rPr lang="en-GB" sz="3600" dirty="0" smtClean="0"/>
              <a:t>...romance novels featuring disabled heroes or heroines demand narratives of cure.</a:t>
            </a:r>
            <a:endParaRPr lang="en-GB"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Actual Cure</a:t>
            </a:r>
            <a:endParaRPr lang="en-GB" dirty="0"/>
          </a:p>
        </p:txBody>
      </p:sp>
      <p:sp>
        <p:nvSpPr>
          <p:cNvPr id="4" name="Content Placeholder 3"/>
          <p:cNvSpPr>
            <a:spLocks noGrp="1"/>
          </p:cNvSpPr>
          <p:nvPr>
            <p:ph sz="half" idx="1"/>
          </p:nvPr>
        </p:nvSpPr>
        <p:spPr>
          <a:xfrm>
            <a:off x="467544" y="1556792"/>
            <a:ext cx="3672408" cy="3744416"/>
          </a:xfrm>
        </p:spPr>
        <p:txBody>
          <a:bodyPr/>
          <a:lstStyle/>
          <a:p>
            <a:endParaRPr lang="en-GB"/>
          </a:p>
        </p:txBody>
      </p:sp>
      <p:sp>
        <p:nvSpPr>
          <p:cNvPr id="5" name="Content Placeholder 4"/>
          <p:cNvSpPr>
            <a:spLocks noGrp="1"/>
          </p:cNvSpPr>
          <p:nvPr>
            <p:ph sz="half" idx="2"/>
          </p:nvPr>
        </p:nvSpPr>
        <p:spPr>
          <a:xfrm>
            <a:off x="4419600" y="1536192"/>
            <a:ext cx="3536776" cy="3765016"/>
          </a:xfrm>
        </p:spPr>
        <p:txBody>
          <a:bodyPr/>
          <a:lstStyle/>
          <a:p>
            <a:endParaRPr lang="en-GB" dirty="0"/>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1320" y="1553088"/>
            <a:ext cx="2281839" cy="37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533296"/>
            <a:ext cx="2332245" cy="37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86368" y="5373216"/>
            <a:ext cx="7565095" cy="1077218"/>
          </a:xfrm>
          <a:prstGeom prst="rect">
            <a:avLst/>
          </a:prstGeom>
          <a:noFill/>
        </p:spPr>
        <p:txBody>
          <a:bodyPr wrap="square" rtlCol="0">
            <a:spAutoFit/>
          </a:bodyPr>
          <a:lstStyle/>
          <a:p>
            <a:r>
              <a:rPr lang="en-GB" sz="3200" dirty="0"/>
              <a:t>“I’ll always limp, but then I’ll be almost as good as new” (185)</a:t>
            </a:r>
          </a:p>
        </p:txBody>
      </p:sp>
    </p:spTree>
    <p:extLst>
      <p:ext uri="{BB962C8B-B14F-4D97-AF65-F5344CB8AC3E}">
        <p14:creationId xmlns:p14="http://schemas.microsoft.com/office/powerpoint/2010/main" val="296263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Actual cure</a:t>
            </a:r>
            <a:endParaRPr lang="en-GB" dirty="0"/>
          </a:p>
        </p:txBody>
      </p:sp>
      <p:sp>
        <p:nvSpPr>
          <p:cNvPr id="3" name="Content Placeholder 2"/>
          <p:cNvSpPr>
            <a:spLocks noGrp="1"/>
          </p:cNvSpPr>
          <p:nvPr>
            <p:ph idx="1"/>
          </p:nvPr>
        </p:nvSpPr>
        <p:spPr>
          <a:xfrm>
            <a:off x="457200" y="1772816"/>
            <a:ext cx="4546848" cy="4627984"/>
          </a:xfrm>
        </p:spPr>
        <p:txBody>
          <a:bodyPr>
            <a:normAutofit/>
          </a:bodyPr>
          <a:lstStyle/>
          <a:p>
            <a:r>
              <a:rPr lang="en-GB" sz="2800" dirty="0"/>
              <a:t>“She bandaged my wounds, mending them with her touch […] as she lay in my bed, she healed my eyes with her virtuous </a:t>
            </a:r>
            <a:r>
              <a:rPr lang="en-GB" sz="2800" dirty="0" smtClean="0"/>
              <a:t>kiss” </a:t>
            </a:r>
          </a:p>
          <a:p>
            <a:r>
              <a:rPr lang="en-GB" sz="2800" dirty="0" smtClean="0"/>
              <a:t>“</a:t>
            </a:r>
            <a:r>
              <a:rPr lang="en-GB" sz="2800" dirty="0"/>
              <a:t>all know of the curative power of a virgin </a:t>
            </a:r>
            <a:r>
              <a:rPr lang="en-GB" sz="2800" dirty="0" smtClean="0"/>
              <a:t>bride”</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1916832"/>
            <a:ext cx="2376264" cy="3832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3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Lot Like Cure</a:t>
            </a:r>
            <a:endParaRPr lang="en-GB" dirty="0"/>
          </a:p>
        </p:txBody>
      </p:sp>
      <p:sp>
        <p:nvSpPr>
          <p:cNvPr id="3" name="Content Placeholder 2"/>
          <p:cNvSpPr>
            <a:spLocks noGrp="1"/>
          </p:cNvSpPr>
          <p:nvPr>
            <p:ph idx="1"/>
          </p:nvPr>
        </p:nvSpPr>
        <p:spPr/>
        <p:txBody>
          <a:bodyPr/>
          <a:lstStyle/>
          <a:p>
            <a:endParaRPr lang="en-GB"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1350" y="1628800"/>
            <a:ext cx="27813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35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Lot Like Cure</a:t>
            </a:r>
            <a:endParaRPr lang="en-GB" dirty="0"/>
          </a:p>
        </p:txBody>
      </p:sp>
      <p:sp>
        <p:nvSpPr>
          <p:cNvPr id="3" name="Content Placeholder 2"/>
          <p:cNvSpPr>
            <a:spLocks noGrp="1"/>
          </p:cNvSpPr>
          <p:nvPr>
            <p:ph idx="1"/>
          </p:nvPr>
        </p:nvSpPr>
        <p:spPr>
          <a:xfrm>
            <a:off x="457200" y="1628800"/>
            <a:ext cx="4330824" cy="4772000"/>
          </a:xfrm>
        </p:spPr>
        <p:txBody>
          <a:bodyPr>
            <a:normAutofit fontScale="92500" lnSpcReduction="10000"/>
          </a:bodyPr>
          <a:lstStyle/>
          <a:p>
            <a:pPr marL="114300" indent="0">
              <a:buNone/>
            </a:pPr>
            <a:r>
              <a:rPr lang="en-GB" sz="2800" dirty="0"/>
              <a:t>Marc placed his hands on the sides of the chair and bore down, using his arms to help his still-weak leg muscles bring him to his feet.  He heard Fiona's gasp and remembered she’d never seen him stand.  With halting, painful steps he slowly covered the distance between them, his gaze fixed on her, his greatest reward</a:t>
            </a:r>
            <a:r>
              <a:rPr lang="en-GB" sz="2800" dirty="0" smtClean="0"/>
              <a:t>. </a:t>
            </a:r>
            <a:r>
              <a:rPr lang="en-GB" sz="2800" dirty="0"/>
              <a:t>(298</a:t>
            </a:r>
            <a:r>
              <a:rPr lang="en-GB" sz="2800" dirty="0" smtClean="0"/>
              <a:t>)</a:t>
            </a:r>
            <a:endParaRPr lang="en-GB" sz="2800" dirty="0"/>
          </a:p>
          <a:p>
            <a:endParaRPr lang="en-GB"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1700808"/>
            <a:ext cx="2584136" cy="41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46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Emotional healing</a:t>
            </a:r>
            <a:endParaRPr lang="en-GB" dirty="0"/>
          </a:p>
        </p:txBody>
      </p:sp>
      <p:sp>
        <p:nvSpPr>
          <p:cNvPr id="3" name="Content Placeholder 2"/>
          <p:cNvSpPr>
            <a:spLocks noGrp="1"/>
          </p:cNvSpPr>
          <p:nvPr>
            <p:ph idx="1"/>
          </p:nvPr>
        </p:nvSpPr>
        <p:spPr>
          <a:xfrm>
            <a:off x="457200" y="1484784"/>
            <a:ext cx="5194920" cy="4916016"/>
          </a:xfrm>
        </p:spPr>
        <p:txBody>
          <a:bodyPr>
            <a:normAutofit/>
          </a:bodyPr>
          <a:lstStyle/>
          <a:p>
            <a:pPr marL="114300" indent="0">
              <a:buNone/>
            </a:pPr>
            <a:r>
              <a:rPr lang="en-GB" sz="2800" dirty="0" smtClean="0"/>
              <a:t>“</a:t>
            </a:r>
            <a:r>
              <a:rPr lang="en-GB" sz="2800" dirty="0"/>
              <a:t>Do you remember the night we first made love? </a:t>
            </a:r>
            <a:r>
              <a:rPr lang="en-GB" sz="2800" dirty="0" smtClean="0"/>
              <a:t> Remember </a:t>
            </a:r>
            <a:r>
              <a:rPr lang="en-GB" sz="2800" dirty="0"/>
              <a:t>where you kissed me?” </a:t>
            </a:r>
          </a:p>
          <a:p>
            <a:pPr marL="114300" indent="0">
              <a:buNone/>
            </a:pPr>
            <a:r>
              <a:rPr lang="en-GB" sz="2800" dirty="0" smtClean="0"/>
              <a:t>“I </a:t>
            </a:r>
            <a:r>
              <a:rPr lang="en-GB" sz="2800" dirty="0"/>
              <a:t>kissed you everywhere you’d lie still for.” </a:t>
            </a:r>
            <a:endParaRPr lang="en-GB" sz="2800" dirty="0" smtClean="0"/>
          </a:p>
          <a:p>
            <a:pPr marL="114300" indent="0">
              <a:buNone/>
            </a:pPr>
            <a:r>
              <a:rPr lang="en-GB" sz="2800" dirty="0" smtClean="0"/>
              <a:t>“</a:t>
            </a:r>
            <a:r>
              <a:rPr lang="en-GB" sz="2800" dirty="0"/>
              <a:t>You kissed my leg.  That was the first time in fifteen years that I’ve felt completely whole—as if what I don’t have doesn’t matter.”</a:t>
            </a:r>
          </a:p>
          <a:p>
            <a:endParaRPr lang="en-GB"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1772816"/>
            <a:ext cx="1849250" cy="2982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6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Displaced Healing</a:t>
            </a:r>
            <a:endParaRPr lang="en-GB" dirty="0"/>
          </a:p>
        </p:txBody>
      </p:sp>
      <p:sp>
        <p:nvSpPr>
          <p:cNvPr id="3" name="Content Placeholder 2"/>
          <p:cNvSpPr>
            <a:spLocks noGrp="1"/>
          </p:cNvSpPr>
          <p:nvPr>
            <p:ph idx="1"/>
          </p:nvPr>
        </p:nvSpPr>
        <p:spPr>
          <a:xfrm>
            <a:off x="457200" y="1524000"/>
            <a:ext cx="4762872" cy="4876800"/>
          </a:xfrm>
        </p:spPr>
        <p:txBody>
          <a:bodyPr>
            <a:noAutofit/>
          </a:bodyPr>
          <a:lstStyle/>
          <a:p>
            <a:pPr marL="114300" indent="0">
              <a:buNone/>
            </a:pPr>
            <a:r>
              <a:rPr lang="en-GB" sz="2600" dirty="0" smtClean="0"/>
              <a:t>She </a:t>
            </a:r>
            <a:r>
              <a:rPr lang="en-GB" sz="2600" dirty="0"/>
              <a:t>was the healer here.  She shouldn’t attach any significance to the warmth pouring into her body through the touch of his hands and mouth.  She shouldn’t notice how those hurtful memories scattered and faded and were absorbed into the solid strength of his broad shoulders and the unhesitating sense of purpose in his kiss</a:t>
            </a:r>
            <a:r>
              <a:rPr lang="en-GB" sz="2600" dirty="0" smtClean="0"/>
              <a:t>. </a:t>
            </a:r>
            <a:r>
              <a:rPr lang="en-GB" sz="2600" dirty="0"/>
              <a:t>(130</a:t>
            </a:r>
            <a:r>
              <a:rPr lang="en-GB" sz="2600" dirty="0" smtClean="0"/>
              <a:t>)</a:t>
            </a:r>
            <a:endParaRPr lang="en-GB" sz="26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1401" y="1916832"/>
            <a:ext cx="24098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487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Slippage</a:t>
            </a:r>
            <a:endParaRPr lang="en-GB" dirty="0"/>
          </a:p>
        </p:txBody>
      </p:sp>
      <p:sp>
        <p:nvSpPr>
          <p:cNvPr id="3" name="Content Placeholder 2"/>
          <p:cNvSpPr>
            <a:spLocks noGrp="1"/>
          </p:cNvSpPr>
          <p:nvPr>
            <p:ph idx="1"/>
          </p:nvPr>
        </p:nvSpPr>
        <p:spPr>
          <a:xfrm>
            <a:off x="457200" y="1628800"/>
            <a:ext cx="4618856" cy="4772000"/>
          </a:xfrm>
        </p:spPr>
        <p:txBody>
          <a:bodyPr>
            <a:noAutofit/>
          </a:bodyPr>
          <a:lstStyle/>
          <a:p>
            <a:pPr marL="114300" indent="0">
              <a:buNone/>
            </a:pPr>
            <a:r>
              <a:rPr lang="en-GB" sz="2600" dirty="0" smtClean="0"/>
              <a:t>She </a:t>
            </a:r>
            <a:r>
              <a:rPr lang="en-GB" sz="2600" dirty="0"/>
              <a:t>had felt almost normal.  There had even been moments when she had forgotten about her leg, and that hadn’t happened since waking up in the recovery room.  She felt kind of tingly, almost like a limb regaining </a:t>
            </a:r>
            <a:r>
              <a:rPr lang="en-GB" sz="2600" dirty="0" smtClean="0"/>
              <a:t>circulation </a:t>
            </a:r>
            <a:r>
              <a:rPr lang="en-GB" sz="2600" dirty="0"/>
              <a:t>after being in a cramped position.  Part of her that had felt dead since the accident felt vibrantly alive.  All because of a kiss</a:t>
            </a:r>
            <a:r>
              <a:rPr lang="en-GB" sz="2600" dirty="0" smtClean="0"/>
              <a:t>. </a:t>
            </a:r>
            <a:r>
              <a:rPr lang="en-GB" sz="2600" dirty="0"/>
              <a:t>(88-9</a:t>
            </a:r>
            <a:r>
              <a:rPr lang="en-GB" sz="2600" dirty="0" smtClean="0"/>
              <a:t>)</a:t>
            </a:r>
            <a:endParaRPr lang="en-GB" sz="26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772816"/>
            <a:ext cx="2502846" cy="4030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0634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Literary Disability Studies</a:t>
            </a:r>
            <a:endParaRPr lang="en-GB" dirty="0"/>
          </a:p>
        </p:txBody>
      </p:sp>
      <p:graphicFrame>
        <p:nvGraphicFramePr>
          <p:cNvPr id="4" name="Content Placeholder 3"/>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458873"/>
            <a:ext cx="11076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3709" y="2492896"/>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9448" y="4477869"/>
            <a:ext cx="113617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6741" y="4461955"/>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2084" y="2492896"/>
            <a:ext cx="114255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99449" y="475146"/>
            <a:ext cx="11008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1595" y="2492896"/>
            <a:ext cx="1107691"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0939" y="2492896"/>
            <a:ext cx="113215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92280" y="2492896"/>
            <a:ext cx="1139569"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8249" y="487251"/>
            <a:ext cx="108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06741" y="487251"/>
            <a:ext cx="1117896"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dawnbp.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8249" y="4511773"/>
            <a:ext cx="1117536" cy="180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66891" y="4486232"/>
            <a:ext cx="11124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67744" y="487251"/>
            <a:ext cx="1116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8249" y="105814"/>
            <a:ext cx="1080000" cy="461665"/>
          </a:xfrm>
          <a:prstGeom prst="rect">
            <a:avLst/>
          </a:prstGeom>
          <a:noFill/>
        </p:spPr>
        <p:txBody>
          <a:bodyPr wrap="square" rtlCol="0">
            <a:spAutoFit/>
          </a:bodyPr>
          <a:lstStyle/>
          <a:p>
            <a:pPr algn="ctr"/>
            <a:r>
              <a:rPr lang="en-GB" sz="2400" dirty="0" smtClean="0"/>
              <a:t>1982</a:t>
            </a:r>
            <a:endParaRPr lang="en-GB" sz="2400" dirty="0"/>
          </a:p>
        </p:txBody>
      </p:sp>
      <p:sp>
        <p:nvSpPr>
          <p:cNvPr id="5" name="TextBox 4"/>
          <p:cNvSpPr txBox="1"/>
          <p:nvPr/>
        </p:nvSpPr>
        <p:spPr>
          <a:xfrm>
            <a:off x="5512264" y="6381328"/>
            <a:ext cx="1107691" cy="461665"/>
          </a:xfrm>
          <a:prstGeom prst="rect">
            <a:avLst/>
          </a:prstGeom>
          <a:noFill/>
        </p:spPr>
        <p:txBody>
          <a:bodyPr wrap="square" rtlCol="0">
            <a:spAutoFit/>
          </a:bodyPr>
          <a:lstStyle/>
          <a:p>
            <a:pPr algn="ctr"/>
            <a:r>
              <a:rPr lang="en-GB" sz="2400" dirty="0" smtClean="0"/>
              <a:t>2012</a:t>
            </a:r>
            <a:endParaRPr lang="en-GB" dirty="0"/>
          </a:p>
        </p:txBody>
      </p:sp>
    </p:spTree>
    <p:extLst>
      <p:ext uri="{BB962C8B-B14F-4D97-AF65-F5344CB8AC3E}">
        <p14:creationId xmlns:p14="http://schemas.microsoft.com/office/powerpoint/2010/main" val="419936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1860</TotalTime>
  <Words>555</Words>
  <Application>Microsoft Office PowerPoint</Application>
  <PresentationFormat>On-screen Show (4:3)</PresentationFormat>
  <Paragraphs>44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Adjacency</vt:lpstr>
      <vt:lpstr>Can Love Heal All Wounds?  Disability and Cure in Popular Romance Novels</vt:lpstr>
      <vt:lpstr>Definitions: Disability</vt:lpstr>
      <vt:lpstr>Definitions: Romance Novel</vt:lpstr>
      <vt:lpstr>PowerPoint Presentation</vt:lpstr>
      <vt:lpstr>Disability and the Demand for Narrative</vt:lpstr>
      <vt:lpstr>If disability demands narrative...</vt:lpstr>
      <vt:lpstr>Actual Cure</vt:lpstr>
      <vt:lpstr>Actual cure</vt:lpstr>
      <vt:lpstr>A Lot Like Cure</vt:lpstr>
      <vt:lpstr>A Lot Like Cure</vt:lpstr>
      <vt:lpstr>Emotional healing</vt:lpstr>
      <vt:lpstr>Displaced Healing</vt:lpstr>
      <vt:lpstr>Slippage</vt:lpstr>
      <vt:lpstr>Literary Disability Studies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Ria Cheyne</dc:creator>
  <cp:lastModifiedBy>Ria Cheyne</cp:lastModifiedBy>
  <cp:revision>42</cp:revision>
  <cp:lastPrinted>2012-09-26T23:55:37Z</cp:lastPrinted>
  <dcterms:created xsi:type="dcterms:W3CDTF">2012-08-18T09:06:34Z</dcterms:created>
  <dcterms:modified xsi:type="dcterms:W3CDTF">2012-11-12T12:55:51Z</dcterms:modified>
</cp:coreProperties>
</file>