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28"/>
  </p:handoutMasterIdLst>
  <p:sldIdLst>
    <p:sldId id="259" r:id="rId2"/>
    <p:sldId id="285" r:id="rId3"/>
    <p:sldId id="286" r:id="rId4"/>
    <p:sldId id="299" r:id="rId5"/>
    <p:sldId id="277" r:id="rId6"/>
    <p:sldId id="278" r:id="rId7"/>
    <p:sldId id="300" r:id="rId8"/>
    <p:sldId id="298" r:id="rId9"/>
    <p:sldId id="294" r:id="rId10"/>
    <p:sldId id="264" r:id="rId11"/>
    <p:sldId id="265" r:id="rId12"/>
    <p:sldId id="292" r:id="rId13"/>
    <p:sldId id="295" r:id="rId14"/>
    <p:sldId id="303" r:id="rId15"/>
    <p:sldId id="287" r:id="rId16"/>
    <p:sldId id="288" r:id="rId17"/>
    <p:sldId id="269" r:id="rId18"/>
    <p:sldId id="271" r:id="rId19"/>
    <p:sldId id="304" r:id="rId20"/>
    <p:sldId id="281" r:id="rId21"/>
    <p:sldId id="274" r:id="rId22"/>
    <p:sldId id="283" r:id="rId23"/>
    <p:sldId id="302" r:id="rId24"/>
    <p:sldId id="290" r:id="rId25"/>
    <p:sldId id="296" r:id="rId26"/>
    <p:sldId id="293" r:id="rId27"/>
  </p:sldIdLst>
  <p:sldSz cx="9144000" cy="6858000" type="screen4x3"/>
  <p:notesSz cx="6858000"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93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542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95427"/>
          </a:xfrm>
          <a:prstGeom prst="rect">
            <a:avLst/>
          </a:prstGeom>
        </p:spPr>
        <p:txBody>
          <a:bodyPr vert="horz" lIns="91440" tIns="45720" rIns="91440" bIns="45720" rtlCol="0"/>
          <a:lstStyle>
            <a:lvl1pPr algn="r">
              <a:defRPr sz="1200"/>
            </a:lvl1pPr>
          </a:lstStyle>
          <a:p>
            <a:fld id="{F00948EB-964B-41E5-BE17-7339304DD1C4}" type="datetimeFigureOut">
              <a:rPr lang="en-GB" smtClean="0"/>
              <a:t>11/08/2015</a:t>
            </a:fld>
            <a:endParaRPr lang="en-GB"/>
          </a:p>
        </p:txBody>
      </p:sp>
      <p:sp>
        <p:nvSpPr>
          <p:cNvPr id="4" name="Footer Placeholder 3"/>
          <p:cNvSpPr>
            <a:spLocks noGrp="1"/>
          </p:cNvSpPr>
          <p:nvPr>
            <p:ph type="ftr" sz="quarter" idx="2"/>
          </p:nvPr>
        </p:nvSpPr>
        <p:spPr>
          <a:xfrm>
            <a:off x="0" y="9378824"/>
            <a:ext cx="2971800" cy="495426"/>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9378824"/>
            <a:ext cx="2971800" cy="495426"/>
          </a:xfrm>
          <a:prstGeom prst="rect">
            <a:avLst/>
          </a:prstGeom>
        </p:spPr>
        <p:txBody>
          <a:bodyPr vert="horz" lIns="91440" tIns="45720" rIns="91440" bIns="45720" rtlCol="0" anchor="b"/>
          <a:lstStyle>
            <a:lvl1pPr algn="r">
              <a:defRPr sz="1200"/>
            </a:lvl1pPr>
          </a:lstStyle>
          <a:p>
            <a:fld id="{9BE220BC-E87C-446C-9103-0D260ACE2AD3}" type="slidenum">
              <a:rPr lang="en-GB" smtClean="0"/>
              <a:t>‹#›</a:t>
            </a:fld>
            <a:endParaRPr lang="en-GB"/>
          </a:p>
        </p:txBody>
      </p:sp>
    </p:spTree>
    <p:extLst>
      <p:ext uri="{BB962C8B-B14F-4D97-AF65-F5344CB8AC3E}">
        <p14:creationId xmlns:p14="http://schemas.microsoft.com/office/powerpoint/2010/main" val="388050655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22718F0-A646-4E68-8485-80CE5AECC699}" type="datetimeFigureOut">
              <a:rPr lang="en-GB" smtClean="0">
                <a:solidFill>
                  <a:srgbClr val="EEECE1"/>
                </a:solidFill>
              </a:rPr>
              <a:pPr/>
              <a:t>11/08/2015</a:t>
            </a:fld>
            <a:endParaRPr lang="en-GB">
              <a:solidFill>
                <a:srgbClr val="EEECE1"/>
              </a:solidFill>
            </a:endParaRPr>
          </a:p>
        </p:txBody>
      </p:sp>
      <p:sp>
        <p:nvSpPr>
          <p:cNvPr id="5" name="Footer Placeholder 4"/>
          <p:cNvSpPr>
            <a:spLocks noGrp="1"/>
          </p:cNvSpPr>
          <p:nvPr>
            <p:ph type="ftr" sz="quarter" idx="11"/>
          </p:nvPr>
        </p:nvSpPr>
        <p:spPr/>
        <p:txBody>
          <a:bodyPr/>
          <a:lstStyle/>
          <a:p>
            <a:endParaRPr lang="en-GB">
              <a:solidFill>
                <a:srgbClr val="EEECE1"/>
              </a:solidFill>
            </a:endParaRPr>
          </a:p>
        </p:txBody>
      </p:sp>
      <p:sp>
        <p:nvSpPr>
          <p:cNvPr id="6" name="Slide Number Placeholder 5"/>
          <p:cNvSpPr>
            <a:spLocks noGrp="1"/>
          </p:cNvSpPr>
          <p:nvPr>
            <p:ph type="sldNum" sz="quarter" idx="12"/>
          </p:nvPr>
        </p:nvSpPr>
        <p:spPr/>
        <p:txBody>
          <a:bodyPr/>
          <a:lstStyle/>
          <a:p>
            <a:fld id="{BE90119F-E76F-4B75-8363-40B24F39ACA4}" type="slidenum">
              <a:rPr lang="en-GB" smtClean="0"/>
              <a:pPr/>
              <a:t>‹#›</a:t>
            </a:fld>
            <a:endParaRPr lang="en-GB"/>
          </a:p>
        </p:txBody>
      </p:sp>
    </p:spTree>
    <p:extLst>
      <p:ext uri="{BB962C8B-B14F-4D97-AF65-F5344CB8AC3E}">
        <p14:creationId xmlns:p14="http://schemas.microsoft.com/office/powerpoint/2010/main" val="1865173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2718F0-A646-4E68-8485-80CE5AECC699}" type="datetimeFigureOut">
              <a:rPr lang="en-GB" smtClean="0">
                <a:solidFill>
                  <a:srgbClr val="EEECE1"/>
                </a:solidFill>
              </a:rPr>
              <a:pPr/>
              <a:t>11/08/2015</a:t>
            </a:fld>
            <a:endParaRPr lang="en-GB">
              <a:solidFill>
                <a:srgbClr val="EEECE1"/>
              </a:solidFill>
            </a:endParaRPr>
          </a:p>
        </p:txBody>
      </p:sp>
      <p:sp>
        <p:nvSpPr>
          <p:cNvPr id="5" name="Footer Placeholder 4"/>
          <p:cNvSpPr>
            <a:spLocks noGrp="1"/>
          </p:cNvSpPr>
          <p:nvPr>
            <p:ph type="ftr" sz="quarter" idx="11"/>
          </p:nvPr>
        </p:nvSpPr>
        <p:spPr/>
        <p:txBody>
          <a:bodyPr/>
          <a:lstStyle/>
          <a:p>
            <a:endParaRPr lang="en-GB">
              <a:solidFill>
                <a:srgbClr val="EEECE1"/>
              </a:solidFill>
            </a:endParaRPr>
          </a:p>
        </p:txBody>
      </p:sp>
      <p:sp>
        <p:nvSpPr>
          <p:cNvPr id="6" name="Slide Number Placeholder 5"/>
          <p:cNvSpPr>
            <a:spLocks noGrp="1"/>
          </p:cNvSpPr>
          <p:nvPr>
            <p:ph type="sldNum" sz="quarter" idx="12"/>
          </p:nvPr>
        </p:nvSpPr>
        <p:spPr/>
        <p:txBody>
          <a:bodyPr/>
          <a:lstStyle/>
          <a:p>
            <a:fld id="{BE90119F-E76F-4B75-8363-40B24F39ACA4}" type="slidenum">
              <a:rPr lang="en-GB" smtClean="0"/>
              <a:pPr/>
              <a:t>‹#›</a:t>
            </a:fld>
            <a:endParaRPr lang="en-GB"/>
          </a:p>
        </p:txBody>
      </p:sp>
    </p:spTree>
    <p:extLst>
      <p:ext uri="{BB962C8B-B14F-4D97-AF65-F5344CB8AC3E}">
        <p14:creationId xmlns:p14="http://schemas.microsoft.com/office/powerpoint/2010/main" val="3130572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22718F0-A646-4E68-8485-80CE5AECC699}" type="datetimeFigureOut">
              <a:rPr lang="en-GB" smtClean="0">
                <a:solidFill>
                  <a:srgbClr val="EEECE1"/>
                </a:solidFill>
              </a:rPr>
              <a:pPr/>
              <a:t>11/08/2015</a:t>
            </a:fld>
            <a:endParaRPr lang="en-GB">
              <a:solidFill>
                <a:srgbClr val="EEECE1"/>
              </a:solidFill>
            </a:endParaRPr>
          </a:p>
        </p:txBody>
      </p:sp>
      <p:sp>
        <p:nvSpPr>
          <p:cNvPr id="5" name="Footer Placeholder 4"/>
          <p:cNvSpPr>
            <a:spLocks noGrp="1"/>
          </p:cNvSpPr>
          <p:nvPr>
            <p:ph type="ftr" sz="quarter" idx="11"/>
          </p:nvPr>
        </p:nvSpPr>
        <p:spPr/>
        <p:txBody>
          <a:bodyPr/>
          <a:lstStyle/>
          <a:p>
            <a:endParaRPr lang="en-GB">
              <a:solidFill>
                <a:srgbClr val="EEECE1"/>
              </a:solidFill>
            </a:endParaRPr>
          </a:p>
        </p:txBody>
      </p:sp>
      <p:sp>
        <p:nvSpPr>
          <p:cNvPr id="6" name="Slide Number Placeholder 5"/>
          <p:cNvSpPr>
            <a:spLocks noGrp="1"/>
          </p:cNvSpPr>
          <p:nvPr>
            <p:ph type="sldNum" sz="quarter" idx="12"/>
          </p:nvPr>
        </p:nvSpPr>
        <p:spPr/>
        <p:txBody>
          <a:bodyPr/>
          <a:lstStyle/>
          <a:p>
            <a:fld id="{BE90119F-E76F-4B75-8363-40B24F39ACA4}" type="slidenum">
              <a:rPr lang="en-GB" smtClean="0"/>
              <a:pPr/>
              <a:t>‹#›</a:t>
            </a:fld>
            <a:endParaRPr lang="en-GB"/>
          </a:p>
        </p:txBody>
      </p:sp>
    </p:spTree>
    <p:extLst>
      <p:ext uri="{BB962C8B-B14F-4D97-AF65-F5344CB8AC3E}">
        <p14:creationId xmlns:p14="http://schemas.microsoft.com/office/powerpoint/2010/main" val="1061798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22718F0-A646-4E68-8485-80CE5AECC699}" type="datetimeFigureOut">
              <a:rPr lang="en-GB" smtClean="0">
                <a:solidFill>
                  <a:srgbClr val="EEECE1"/>
                </a:solidFill>
              </a:rPr>
              <a:pPr/>
              <a:t>11/08/2015</a:t>
            </a:fld>
            <a:endParaRPr lang="en-GB">
              <a:solidFill>
                <a:srgbClr val="EEECE1"/>
              </a:solidFill>
            </a:endParaRPr>
          </a:p>
        </p:txBody>
      </p:sp>
      <p:sp>
        <p:nvSpPr>
          <p:cNvPr id="6" name="Footer Placeholder 5"/>
          <p:cNvSpPr>
            <a:spLocks noGrp="1"/>
          </p:cNvSpPr>
          <p:nvPr>
            <p:ph type="ftr" sz="quarter" idx="11"/>
          </p:nvPr>
        </p:nvSpPr>
        <p:spPr/>
        <p:txBody>
          <a:bodyPr/>
          <a:lstStyle/>
          <a:p>
            <a:endParaRPr lang="en-GB">
              <a:solidFill>
                <a:srgbClr val="EEECE1"/>
              </a:solidFill>
            </a:endParaRPr>
          </a:p>
        </p:txBody>
      </p:sp>
      <p:sp>
        <p:nvSpPr>
          <p:cNvPr id="7" name="Slide Number Placeholder 6"/>
          <p:cNvSpPr>
            <a:spLocks noGrp="1"/>
          </p:cNvSpPr>
          <p:nvPr>
            <p:ph type="sldNum" sz="quarter" idx="12"/>
          </p:nvPr>
        </p:nvSpPr>
        <p:spPr/>
        <p:txBody>
          <a:bodyPr/>
          <a:lstStyle/>
          <a:p>
            <a:fld id="{BE90119F-E76F-4B75-8363-40B24F39ACA4}" type="slidenum">
              <a:rPr lang="en-GB" smtClean="0"/>
              <a:pPr/>
              <a:t>‹#›</a:t>
            </a:fld>
            <a:endParaRPr lang="en-GB"/>
          </a:p>
        </p:txBody>
      </p:sp>
    </p:spTree>
    <p:extLst>
      <p:ext uri="{BB962C8B-B14F-4D97-AF65-F5344CB8AC3E}">
        <p14:creationId xmlns:p14="http://schemas.microsoft.com/office/powerpoint/2010/main" val="28107442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22718F0-A646-4E68-8485-80CE5AECC699}" type="datetimeFigureOut">
              <a:rPr lang="en-GB" smtClean="0">
                <a:solidFill>
                  <a:srgbClr val="EEECE1"/>
                </a:solidFill>
              </a:rPr>
              <a:pPr/>
              <a:t>11/08/2015</a:t>
            </a:fld>
            <a:endParaRPr lang="en-GB">
              <a:solidFill>
                <a:srgbClr val="EEECE1"/>
              </a:solidFill>
            </a:endParaRPr>
          </a:p>
        </p:txBody>
      </p:sp>
      <p:sp>
        <p:nvSpPr>
          <p:cNvPr id="8" name="Footer Placeholder 7"/>
          <p:cNvSpPr>
            <a:spLocks noGrp="1"/>
          </p:cNvSpPr>
          <p:nvPr>
            <p:ph type="ftr" sz="quarter" idx="11"/>
          </p:nvPr>
        </p:nvSpPr>
        <p:spPr/>
        <p:txBody>
          <a:bodyPr/>
          <a:lstStyle/>
          <a:p>
            <a:endParaRPr lang="en-GB">
              <a:solidFill>
                <a:srgbClr val="EEECE1"/>
              </a:solidFill>
            </a:endParaRPr>
          </a:p>
        </p:txBody>
      </p:sp>
      <p:sp>
        <p:nvSpPr>
          <p:cNvPr id="9" name="Slide Number Placeholder 8"/>
          <p:cNvSpPr>
            <a:spLocks noGrp="1"/>
          </p:cNvSpPr>
          <p:nvPr>
            <p:ph type="sldNum" sz="quarter" idx="12"/>
          </p:nvPr>
        </p:nvSpPr>
        <p:spPr/>
        <p:txBody>
          <a:bodyPr/>
          <a:lstStyle/>
          <a:p>
            <a:fld id="{BE90119F-E76F-4B75-8363-40B24F39ACA4}" type="slidenum">
              <a:rPr lang="en-GB" smtClean="0"/>
              <a:pPr/>
              <a:t>‹#›</a:t>
            </a:fld>
            <a:endParaRPr lang="en-GB"/>
          </a:p>
        </p:txBody>
      </p:sp>
    </p:spTree>
    <p:extLst>
      <p:ext uri="{BB962C8B-B14F-4D97-AF65-F5344CB8AC3E}">
        <p14:creationId xmlns:p14="http://schemas.microsoft.com/office/powerpoint/2010/main" val="117424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22718F0-A646-4E68-8485-80CE5AECC699}" type="datetimeFigureOut">
              <a:rPr lang="en-GB" smtClean="0">
                <a:solidFill>
                  <a:srgbClr val="EEECE1"/>
                </a:solidFill>
              </a:rPr>
              <a:pPr/>
              <a:t>11/08/2015</a:t>
            </a:fld>
            <a:endParaRPr lang="en-GB">
              <a:solidFill>
                <a:srgbClr val="EEECE1"/>
              </a:solidFill>
            </a:endParaRPr>
          </a:p>
        </p:txBody>
      </p:sp>
      <p:sp>
        <p:nvSpPr>
          <p:cNvPr id="4" name="Footer Placeholder 3"/>
          <p:cNvSpPr>
            <a:spLocks noGrp="1"/>
          </p:cNvSpPr>
          <p:nvPr>
            <p:ph type="ftr" sz="quarter" idx="11"/>
          </p:nvPr>
        </p:nvSpPr>
        <p:spPr/>
        <p:txBody>
          <a:bodyPr/>
          <a:lstStyle/>
          <a:p>
            <a:endParaRPr lang="en-GB">
              <a:solidFill>
                <a:srgbClr val="EEECE1"/>
              </a:solidFill>
            </a:endParaRPr>
          </a:p>
        </p:txBody>
      </p:sp>
      <p:sp>
        <p:nvSpPr>
          <p:cNvPr id="5" name="Slide Number Placeholder 4"/>
          <p:cNvSpPr>
            <a:spLocks noGrp="1"/>
          </p:cNvSpPr>
          <p:nvPr>
            <p:ph type="sldNum" sz="quarter" idx="12"/>
          </p:nvPr>
        </p:nvSpPr>
        <p:spPr/>
        <p:txBody>
          <a:bodyPr/>
          <a:lstStyle/>
          <a:p>
            <a:fld id="{BE90119F-E76F-4B75-8363-40B24F39ACA4}" type="slidenum">
              <a:rPr lang="en-GB" smtClean="0"/>
              <a:pPr/>
              <a:t>‹#›</a:t>
            </a:fld>
            <a:endParaRPr lang="en-GB"/>
          </a:p>
        </p:txBody>
      </p:sp>
    </p:spTree>
    <p:extLst>
      <p:ext uri="{BB962C8B-B14F-4D97-AF65-F5344CB8AC3E}">
        <p14:creationId xmlns:p14="http://schemas.microsoft.com/office/powerpoint/2010/main" val="2906791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2718F0-A646-4E68-8485-80CE5AECC699}" type="datetimeFigureOut">
              <a:rPr lang="en-GB" smtClean="0">
                <a:solidFill>
                  <a:srgbClr val="EEECE1"/>
                </a:solidFill>
              </a:rPr>
              <a:pPr/>
              <a:t>11/08/2015</a:t>
            </a:fld>
            <a:endParaRPr lang="en-GB">
              <a:solidFill>
                <a:srgbClr val="EEECE1"/>
              </a:solidFill>
            </a:endParaRPr>
          </a:p>
        </p:txBody>
      </p:sp>
      <p:sp>
        <p:nvSpPr>
          <p:cNvPr id="3" name="Footer Placeholder 2"/>
          <p:cNvSpPr>
            <a:spLocks noGrp="1"/>
          </p:cNvSpPr>
          <p:nvPr>
            <p:ph type="ftr" sz="quarter" idx="11"/>
          </p:nvPr>
        </p:nvSpPr>
        <p:spPr/>
        <p:txBody>
          <a:bodyPr/>
          <a:lstStyle/>
          <a:p>
            <a:endParaRPr lang="en-GB">
              <a:solidFill>
                <a:srgbClr val="EEECE1"/>
              </a:solidFill>
            </a:endParaRPr>
          </a:p>
        </p:txBody>
      </p:sp>
      <p:sp>
        <p:nvSpPr>
          <p:cNvPr id="4" name="Slide Number Placeholder 3"/>
          <p:cNvSpPr>
            <a:spLocks noGrp="1"/>
          </p:cNvSpPr>
          <p:nvPr>
            <p:ph type="sldNum" sz="quarter" idx="12"/>
          </p:nvPr>
        </p:nvSpPr>
        <p:spPr/>
        <p:txBody>
          <a:bodyPr/>
          <a:lstStyle/>
          <a:p>
            <a:fld id="{BE90119F-E76F-4B75-8363-40B24F39ACA4}" type="slidenum">
              <a:rPr lang="en-GB" smtClean="0"/>
              <a:pPr/>
              <a:t>‹#›</a:t>
            </a:fld>
            <a:endParaRPr lang="en-GB"/>
          </a:p>
        </p:txBody>
      </p:sp>
    </p:spTree>
    <p:extLst>
      <p:ext uri="{BB962C8B-B14F-4D97-AF65-F5344CB8AC3E}">
        <p14:creationId xmlns:p14="http://schemas.microsoft.com/office/powerpoint/2010/main" val="1425379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2718F0-A646-4E68-8485-80CE5AECC699}" type="datetimeFigureOut">
              <a:rPr lang="en-GB" smtClean="0">
                <a:solidFill>
                  <a:srgbClr val="EEECE1"/>
                </a:solidFill>
              </a:rPr>
              <a:pPr/>
              <a:t>11/08/2015</a:t>
            </a:fld>
            <a:endParaRPr lang="en-GB">
              <a:solidFill>
                <a:srgbClr val="EEECE1"/>
              </a:solidFill>
            </a:endParaRPr>
          </a:p>
        </p:txBody>
      </p:sp>
      <p:sp>
        <p:nvSpPr>
          <p:cNvPr id="6" name="Footer Placeholder 5"/>
          <p:cNvSpPr>
            <a:spLocks noGrp="1"/>
          </p:cNvSpPr>
          <p:nvPr>
            <p:ph type="ftr" sz="quarter" idx="11"/>
          </p:nvPr>
        </p:nvSpPr>
        <p:spPr/>
        <p:txBody>
          <a:bodyPr/>
          <a:lstStyle/>
          <a:p>
            <a:endParaRPr lang="en-GB">
              <a:solidFill>
                <a:srgbClr val="EEECE1"/>
              </a:solidFill>
            </a:endParaRPr>
          </a:p>
        </p:txBody>
      </p:sp>
      <p:sp>
        <p:nvSpPr>
          <p:cNvPr id="7" name="Slide Number Placeholder 6"/>
          <p:cNvSpPr>
            <a:spLocks noGrp="1"/>
          </p:cNvSpPr>
          <p:nvPr>
            <p:ph type="sldNum" sz="quarter" idx="12"/>
          </p:nvPr>
        </p:nvSpPr>
        <p:spPr/>
        <p:txBody>
          <a:bodyPr/>
          <a:lstStyle/>
          <a:p>
            <a:fld id="{BE90119F-E76F-4B75-8363-40B24F39ACA4}" type="slidenum">
              <a:rPr lang="en-GB" smtClean="0"/>
              <a:pPr/>
              <a:t>‹#›</a:t>
            </a:fld>
            <a:endParaRPr lang="en-GB"/>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42470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222718F0-A646-4E68-8485-80CE5AECC699}" type="datetimeFigureOut">
              <a:rPr lang="en-GB" smtClean="0">
                <a:solidFill>
                  <a:srgbClr val="EEECE1"/>
                </a:solidFill>
              </a:rPr>
              <a:pPr/>
              <a:t>11/08/2015</a:t>
            </a:fld>
            <a:endParaRPr lang="en-GB">
              <a:solidFill>
                <a:srgbClr val="EEECE1"/>
              </a:solidFill>
            </a:endParaRPr>
          </a:p>
        </p:txBody>
      </p:sp>
      <p:sp>
        <p:nvSpPr>
          <p:cNvPr id="9" name="Slide Number Placeholder 8"/>
          <p:cNvSpPr>
            <a:spLocks noGrp="1"/>
          </p:cNvSpPr>
          <p:nvPr>
            <p:ph type="sldNum" sz="quarter" idx="11"/>
          </p:nvPr>
        </p:nvSpPr>
        <p:spPr/>
        <p:txBody>
          <a:bodyPr/>
          <a:lstStyle/>
          <a:p>
            <a:fld id="{BE90119F-E76F-4B75-8363-40B24F39ACA4}" type="slidenum">
              <a:rPr lang="en-GB" smtClean="0"/>
              <a:pPr/>
              <a:t>‹#›</a:t>
            </a:fld>
            <a:endParaRPr lang="en-GB"/>
          </a:p>
        </p:txBody>
      </p:sp>
      <p:sp>
        <p:nvSpPr>
          <p:cNvPr id="10" name="Footer Placeholder 9"/>
          <p:cNvSpPr>
            <a:spLocks noGrp="1"/>
          </p:cNvSpPr>
          <p:nvPr>
            <p:ph type="ftr" sz="quarter" idx="12"/>
          </p:nvPr>
        </p:nvSpPr>
        <p:spPr/>
        <p:txBody>
          <a:bodyPr/>
          <a:lstStyle/>
          <a:p>
            <a:endParaRPr lang="en-GB">
              <a:solidFill>
                <a:srgbClr val="EEECE1"/>
              </a:solidFill>
            </a:endParaRPr>
          </a:p>
        </p:txBody>
      </p:sp>
    </p:spTree>
    <p:extLst>
      <p:ext uri="{BB962C8B-B14F-4D97-AF65-F5344CB8AC3E}">
        <p14:creationId xmlns:p14="http://schemas.microsoft.com/office/powerpoint/2010/main" val="1483260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2718F0-A646-4E68-8485-80CE5AECC699}" type="datetimeFigureOut">
              <a:rPr lang="en-GB" smtClean="0">
                <a:solidFill>
                  <a:srgbClr val="EEECE1"/>
                </a:solidFill>
              </a:rPr>
              <a:pPr/>
              <a:t>11/08/2015</a:t>
            </a:fld>
            <a:endParaRPr lang="en-GB">
              <a:solidFill>
                <a:srgbClr val="EEECE1"/>
              </a:solidFill>
            </a:endParaRPr>
          </a:p>
        </p:txBody>
      </p:sp>
      <p:sp>
        <p:nvSpPr>
          <p:cNvPr id="5" name="Footer Placeholder 4"/>
          <p:cNvSpPr>
            <a:spLocks noGrp="1"/>
          </p:cNvSpPr>
          <p:nvPr>
            <p:ph type="ftr" sz="quarter" idx="11"/>
          </p:nvPr>
        </p:nvSpPr>
        <p:spPr/>
        <p:txBody>
          <a:bodyPr/>
          <a:lstStyle/>
          <a:p>
            <a:endParaRPr lang="en-GB">
              <a:solidFill>
                <a:srgbClr val="EEECE1"/>
              </a:solidFill>
            </a:endParaRPr>
          </a:p>
        </p:txBody>
      </p:sp>
      <p:sp>
        <p:nvSpPr>
          <p:cNvPr id="6" name="Slide Number Placeholder 5"/>
          <p:cNvSpPr>
            <a:spLocks noGrp="1"/>
          </p:cNvSpPr>
          <p:nvPr>
            <p:ph type="sldNum" sz="quarter" idx="12"/>
          </p:nvPr>
        </p:nvSpPr>
        <p:spPr/>
        <p:txBody>
          <a:bodyPr/>
          <a:lstStyle/>
          <a:p>
            <a:fld id="{BE90119F-E76F-4B75-8363-40B24F39ACA4}" type="slidenum">
              <a:rPr lang="en-GB" smtClean="0"/>
              <a:pPr/>
              <a:t>‹#›</a:t>
            </a:fld>
            <a:endParaRPr lang="en-GB"/>
          </a:p>
        </p:txBody>
      </p:sp>
    </p:spTree>
    <p:extLst>
      <p:ext uri="{BB962C8B-B14F-4D97-AF65-F5344CB8AC3E}">
        <p14:creationId xmlns:p14="http://schemas.microsoft.com/office/powerpoint/2010/main" val="226609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2718F0-A646-4E68-8485-80CE5AECC699}" type="datetimeFigureOut">
              <a:rPr lang="en-GB" smtClean="0">
                <a:solidFill>
                  <a:srgbClr val="EEECE1"/>
                </a:solidFill>
              </a:rPr>
              <a:pPr/>
              <a:t>11/08/2015</a:t>
            </a:fld>
            <a:endParaRPr lang="en-GB">
              <a:solidFill>
                <a:srgbClr val="EEECE1"/>
              </a:solidFill>
            </a:endParaRPr>
          </a:p>
        </p:txBody>
      </p:sp>
      <p:sp>
        <p:nvSpPr>
          <p:cNvPr id="5" name="Footer Placeholder 4"/>
          <p:cNvSpPr>
            <a:spLocks noGrp="1"/>
          </p:cNvSpPr>
          <p:nvPr>
            <p:ph type="ftr" sz="quarter" idx="11"/>
          </p:nvPr>
        </p:nvSpPr>
        <p:spPr/>
        <p:txBody>
          <a:bodyPr/>
          <a:lstStyle/>
          <a:p>
            <a:endParaRPr lang="en-GB">
              <a:solidFill>
                <a:srgbClr val="EEECE1"/>
              </a:solidFill>
            </a:endParaRPr>
          </a:p>
        </p:txBody>
      </p:sp>
      <p:sp>
        <p:nvSpPr>
          <p:cNvPr id="6" name="Slide Number Placeholder 5"/>
          <p:cNvSpPr>
            <a:spLocks noGrp="1"/>
          </p:cNvSpPr>
          <p:nvPr>
            <p:ph type="sldNum" sz="quarter" idx="12"/>
          </p:nvPr>
        </p:nvSpPr>
        <p:spPr/>
        <p:txBody>
          <a:bodyPr/>
          <a:lstStyle/>
          <a:p>
            <a:fld id="{BE90119F-E76F-4B75-8363-40B24F39ACA4}" type="slidenum">
              <a:rPr lang="en-GB" smtClean="0"/>
              <a:pPr/>
              <a:t>‹#›</a:t>
            </a:fld>
            <a:endParaRPr lang="en-GB"/>
          </a:p>
        </p:txBody>
      </p:sp>
    </p:spTree>
    <p:extLst>
      <p:ext uri="{BB962C8B-B14F-4D97-AF65-F5344CB8AC3E}">
        <p14:creationId xmlns:p14="http://schemas.microsoft.com/office/powerpoint/2010/main" val="1649817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E90119F-E76F-4B75-8363-40B24F39ACA4}" type="slidenum">
              <a:rPr lang="en-GB" smtClean="0"/>
              <a:pPr/>
              <a:t>‹#›</a:t>
            </a:fld>
            <a:endParaRPr lang="en-GB"/>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GB">
              <a:solidFill>
                <a:srgbClr val="EEECE1"/>
              </a:solidFill>
            </a:endParaRP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222718F0-A646-4E68-8485-80CE5AECC699}" type="datetimeFigureOut">
              <a:rPr lang="en-GB" smtClean="0">
                <a:solidFill>
                  <a:srgbClr val="EEECE1"/>
                </a:solidFill>
              </a:rPr>
              <a:pPr/>
              <a:t>11/08/2015</a:t>
            </a:fld>
            <a:endParaRPr lang="en-GB">
              <a:solidFill>
                <a:srgbClr val="EEECE1"/>
              </a:solidFill>
            </a:endParaRPr>
          </a:p>
        </p:txBody>
      </p:sp>
    </p:spTree>
    <p:extLst>
      <p:ext uri="{BB962C8B-B14F-4D97-AF65-F5344CB8AC3E}">
        <p14:creationId xmlns:p14="http://schemas.microsoft.com/office/powerpoint/2010/main" val="29775701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dsq-sds.org/index" TargetMode="External"/><Relationship Id="rId2" Type="http://schemas.openxmlformats.org/officeDocument/2006/relationships/hyperlink" Target="http://disability-studies.leeds.ac.uk/library/" TargetMode="External"/><Relationship Id="rId1" Type="http://schemas.openxmlformats.org/officeDocument/2006/relationships/slideLayout" Target="../slideLayouts/slideLayout2.xml"/><Relationship Id="rId4" Type="http://schemas.openxmlformats.org/officeDocument/2006/relationships/hyperlink" Target="https://naomijacobs.wordpress.com/disability-studies-a-very-short-introduction/"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academiceditingcanada.ca/blog" TargetMode="External"/><Relationship Id="rId2" Type="http://schemas.openxmlformats.org/officeDocument/2006/relationships/hyperlink" Target="http://dsq-sds.org/article/view/850/1025" TargetMode="External"/><Relationship Id="rId1" Type="http://schemas.openxmlformats.org/officeDocument/2006/relationships/slideLayout" Target="../slideLayouts/slideLayout2.xml"/><Relationship Id="rId6" Type="http://schemas.openxmlformats.org/officeDocument/2006/relationships/hyperlink" Target="http://www.sfsignal.com/archives/category/columns/special-needs-in-strange-worlds/" TargetMode="External"/><Relationship Id="rId5" Type="http://schemas.openxmlformats.org/officeDocument/2006/relationships/hyperlink" Target="http://online.liverpooluniversitypress.co.uk/doi/abs/10.3828/jlcds.2012.11" TargetMode="External"/><Relationship Id="rId4" Type="http://schemas.openxmlformats.org/officeDocument/2006/relationships/hyperlink" Target="http://www.jstor.org/stable/10.2979/jmodelite.36.3.138?seq=1#page_scan_tab_content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GB" sz="4800" dirty="0"/>
              <a:t>Science Fiction, Disability, and Disability Studies: A Short Introduction</a:t>
            </a:r>
          </a:p>
        </p:txBody>
      </p:sp>
      <p:sp>
        <p:nvSpPr>
          <p:cNvPr id="7" name="Subtitle 6"/>
          <p:cNvSpPr>
            <a:spLocks noGrp="1"/>
          </p:cNvSpPr>
          <p:nvPr>
            <p:ph type="subTitle" idx="1"/>
          </p:nvPr>
        </p:nvSpPr>
        <p:spPr>
          <a:xfrm>
            <a:off x="683568" y="4797152"/>
            <a:ext cx="6552728" cy="1368152"/>
          </a:xfrm>
        </p:spPr>
        <p:txBody>
          <a:bodyPr>
            <a:normAutofit fontScale="92500" lnSpcReduction="10000"/>
          </a:bodyPr>
          <a:lstStyle/>
          <a:p>
            <a:r>
              <a:rPr lang="en-GB" dirty="0" smtClean="0">
                <a:solidFill>
                  <a:schemeClr val="tx1"/>
                </a:solidFill>
              </a:rPr>
              <a:t>Ria </a:t>
            </a:r>
            <a:r>
              <a:rPr lang="en-GB" dirty="0" err="1" smtClean="0">
                <a:solidFill>
                  <a:schemeClr val="tx1"/>
                </a:solidFill>
              </a:rPr>
              <a:t>Cheyne</a:t>
            </a:r>
            <a:r>
              <a:rPr lang="en-GB" dirty="0" smtClean="0">
                <a:solidFill>
                  <a:schemeClr val="tx1"/>
                </a:solidFill>
              </a:rPr>
              <a:t>, Liverpool Hope University</a:t>
            </a:r>
          </a:p>
          <a:p>
            <a:r>
              <a:rPr lang="en-GB" dirty="0" smtClean="0">
                <a:solidFill>
                  <a:schemeClr val="tx1"/>
                </a:solidFill>
              </a:rPr>
              <a:t>cheyner@hope.ac.uk</a:t>
            </a:r>
            <a:endParaRPr lang="en-GB" dirty="0">
              <a:solidFill>
                <a:schemeClr val="tx1"/>
              </a:solidFill>
            </a:endParaRPr>
          </a:p>
          <a:p>
            <a:r>
              <a:rPr lang="en-GB" dirty="0" smtClean="0">
                <a:solidFill>
                  <a:schemeClr val="tx1"/>
                </a:solidFill>
              </a:rPr>
              <a:t>riacheyne.net</a:t>
            </a:r>
          </a:p>
          <a:p>
            <a:r>
              <a:rPr lang="en-GB" dirty="0" smtClean="0">
                <a:solidFill>
                  <a:schemeClr val="tx1"/>
                </a:solidFill>
              </a:rPr>
              <a:t>@</a:t>
            </a:r>
            <a:r>
              <a:rPr lang="en-GB" dirty="0" err="1" smtClean="0">
                <a:solidFill>
                  <a:schemeClr val="tx1"/>
                </a:solidFill>
              </a:rPr>
              <a:t>riacheyne</a:t>
            </a:r>
            <a:endParaRPr lang="en-GB" dirty="0" smtClean="0">
              <a:solidFill>
                <a:schemeClr val="tx1"/>
              </a:solidFill>
            </a:endParaRPr>
          </a:p>
        </p:txBody>
      </p:sp>
    </p:spTree>
    <p:extLst>
      <p:ext uri="{BB962C8B-B14F-4D97-AF65-F5344CB8AC3E}">
        <p14:creationId xmlns:p14="http://schemas.microsoft.com/office/powerpoint/2010/main" val="39156282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Structure</a:t>
            </a:r>
            <a:endParaRPr lang="en-GB" dirty="0"/>
          </a:p>
        </p:txBody>
      </p:sp>
      <p:sp>
        <p:nvSpPr>
          <p:cNvPr id="3" name="Content Placeholder 2"/>
          <p:cNvSpPr>
            <a:spLocks noGrp="1"/>
          </p:cNvSpPr>
          <p:nvPr>
            <p:ph idx="1"/>
          </p:nvPr>
        </p:nvSpPr>
        <p:spPr/>
        <p:txBody>
          <a:bodyPr/>
          <a:lstStyle/>
          <a:p>
            <a:r>
              <a:rPr lang="en-GB" sz="2800" dirty="0" smtClean="0"/>
              <a:t>What is Disability Studies?</a:t>
            </a:r>
          </a:p>
          <a:p>
            <a:pPr lvl="1"/>
            <a:r>
              <a:rPr lang="en-GB" sz="2800" dirty="0" smtClean="0"/>
              <a:t>Core concepts and ideas</a:t>
            </a:r>
          </a:p>
          <a:p>
            <a:pPr lvl="1"/>
            <a:r>
              <a:rPr lang="en-GB" sz="2800" dirty="0" smtClean="0"/>
              <a:t>Cultural Disability Studies</a:t>
            </a:r>
          </a:p>
          <a:p>
            <a:r>
              <a:rPr lang="en-GB" sz="2800" dirty="0" smtClean="0"/>
              <a:t>Disability in SF: a very brief history</a:t>
            </a:r>
          </a:p>
          <a:p>
            <a:r>
              <a:rPr lang="en-GB" sz="2800" dirty="0" smtClean="0"/>
              <a:t>Critical engagements</a:t>
            </a:r>
          </a:p>
          <a:p>
            <a:r>
              <a:rPr lang="en-GB" sz="2800" dirty="0" smtClean="0"/>
              <a:t>Why should we care?</a:t>
            </a:r>
          </a:p>
          <a:p>
            <a:r>
              <a:rPr lang="en-GB" sz="2800" dirty="0" err="1" smtClean="0"/>
              <a:t>Bujold’s</a:t>
            </a:r>
            <a:r>
              <a:rPr lang="en-GB" sz="2800" dirty="0" smtClean="0"/>
              <a:t> </a:t>
            </a:r>
            <a:r>
              <a:rPr lang="en-GB" sz="2800" dirty="0" err="1" smtClean="0"/>
              <a:t>Vorkosigan</a:t>
            </a:r>
            <a:r>
              <a:rPr lang="en-GB" sz="2800" dirty="0" smtClean="0"/>
              <a:t> series</a:t>
            </a:r>
          </a:p>
          <a:p>
            <a:r>
              <a:rPr lang="en-GB" sz="2800" dirty="0" smtClean="0"/>
              <a:t>Suggested critical and fictional works.</a:t>
            </a:r>
          </a:p>
          <a:p>
            <a:endParaRPr lang="en-GB" dirty="0" smtClean="0"/>
          </a:p>
          <a:p>
            <a:endParaRPr lang="en-GB" dirty="0"/>
          </a:p>
        </p:txBody>
      </p:sp>
    </p:spTree>
    <p:extLst>
      <p:ext uri="{BB962C8B-B14F-4D97-AF65-F5344CB8AC3E}">
        <p14:creationId xmlns:p14="http://schemas.microsoft.com/office/powerpoint/2010/main" val="42099267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Disability Studies is…</a:t>
            </a:r>
            <a:endParaRPr lang="en-GB" dirty="0"/>
          </a:p>
        </p:txBody>
      </p:sp>
      <p:sp>
        <p:nvSpPr>
          <p:cNvPr id="3" name="Content Placeholder 2"/>
          <p:cNvSpPr>
            <a:spLocks noGrp="1"/>
          </p:cNvSpPr>
          <p:nvPr>
            <p:ph idx="1"/>
          </p:nvPr>
        </p:nvSpPr>
        <p:spPr>
          <a:xfrm>
            <a:off x="467544" y="1988840"/>
            <a:ext cx="7609656" cy="4411960"/>
          </a:xfrm>
        </p:spPr>
        <p:txBody>
          <a:bodyPr>
            <a:noAutofit/>
          </a:bodyPr>
          <a:lstStyle/>
          <a:p>
            <a:pPr marL="114300" indent="0">
              <a:buNone/>
            </a:pPr>
            <a:r>
              <a:rPr lang="en-GB" sz="2600" dirty="0"/>
              <a:t>the academic counterpart to disability rights advocacy.  It aims to do the work of research and critical analysis necessary to any effort at social reconstruction.  It critically analyses the ideas about disability that have shaped societal organization and public policies, cultural values, and architectural design, individual </a:t>
            </a:r>
            <a:r>
              <a:rPr lang="en-GB" sz="2600" dirty="0" err="1"/>
              <a:t>behavior</a:t>
            </a:r>
            <a:r>
              <a:rPr lang="en-GB" sz="2600" dirty="0"/>
              <a:t> and interpersonal encounters, professional training and delivery of services. </a:t>
            </a:r>
            <a:r>
              <a:rPr lang="en-GB" sz="2600" dirty="0" smtClean="0"/>
              <a:t> (Paul </a:t>
            </a:r>
            <a:r>
              <a:rPr lang="en-GB" sz="2600" dirty="0" err="1" smtClean="0"/>
              <a:t>Longmore</a:t>
            </a:r>
            <a:r>
              <a:rPr lang="en-GB" sz="2600" dirty="0"/>
              <a:t>, </a:t>
            </a:r>
            <a:r>
              <a:rPr lang="en-GB" sz="2600" i="1" dirty="0"/>
              <a:t>Why I Burned My Book</a:t>
            </a:r>
            <a:r>
              <a:rPr lang="en-GB" sz="2600" dirty="0"/>
              <a:t>, 2).</a:t>
            </a:r>
          </a:p>
          <a:p>
            <a:pPr marL="114300" indent="0">
              <a:buNone/>
            </a:pPr>
            <a:endParaRPr lang="en-GB" sz="2400" dirty="0"/>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5318" r="6112" b="5318"/>
          <a:stretch/>
        </p:blipFill>
        <p:spPr bwMode="auto">
          <a:xfrm>
            <a:off x="7922547" y="-99392"/>
            <a:ext cx="1215528"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684104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Disability Studies</a:t>
            </a:r>
            <a:endParaRPr lang="en-GB" dirty="0"/>
          </a:p>
        </p:txBody>
      </p:sp>
      <p:sp>
        <p:nvSpPr>
          <p:cNvPr id="3" name="Content Placeholder 2"/>
          <p:cNvSpPr>
            <a:spLocks noGrp="1"/>
          </p:cNvSpPr>
          <p:nvPr>
            <p:ph idx="1"/>
          </p:nvPr>
        </p:nvSpPr>
        <p:spPr/>
        <p:txBody>
          <a:bodyPr>
            <a:normAutofit lnSpcReduction="10000"/>
          </a:bodyPr>
          <a:lstStyle/>
          <a:p>
            <a:r>
              <a:rPr lang="en-GB" dirty="0" smtClean="0"/>
              <a:t>Vi</a:t>
            </a:r>
            <a:r>
              <a:rPr lang="en-GB" sz="2800" dirty="0" smtClean="0"/>
              <a:t>ews disability as a different way of being in the world rather than as inherently involving loss or deficiency</a:t>
            </a:r>
          </a:p>
          <a:p>
            <a:r>
              <a:rPr lang="en-GB" sz="2800" dirty="0" smtClean="0"/>
              <a:t>Recognises that disabled people continue to face significant barriers</a:t>
            </a:r>
          </a:p>
          <a:p>
            <a:r>
              <a:rPr lang="en-GB" sz="2800" dirty="0" smtClean="0"/>
              <a:t>Aims to challenge negative perceptions of disability</a:t>
            </a:r>
          </a:p>
          <a:p>
            <a:r>
              <a:rPr lang="en-GB" sz="2800" dirty="0" smtClean="0"/>
              <a:t>Is about a particular ideology – not just ‘studying disability’</a:t>
            </a:r>
          </a:p>
          <a:p>
            <a:r>
              <a:rPr lang="en-GB" sz="2800" dirty="0" smtClean="0"/>
              <a:t>Trying to change the world – or produce knowledge that might help…</a:t>
            </a:r>
          </a:p>
        </p:txBody>
      </p:sp>
    </p:spTree>
    <p:extLst>
      <p:ext uri="{BB962C8B-B14F-4D97-AF65-F5344CB8AC3E}">
        <p14:creationId xmlns:p14="http://schemas.microsoft.com/office/powerpoint/2010/main" val="31990078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Literary Disability Studies</a:t>
            </a:r>
            <a:endParaRPr lang="en-GB" dirty="0"/>
          </a:p>
        </p:txBody>
      </p:sp>
      <p:sp>
        <p:nvSpPr>
          <p:cNvPr id="3" name="Content Placeholder 2"/>
          <p:cNvSpPr>
            <a:spLocks noGrp="1"/>
          </p:cNvSpPr>
          <p:nvPr>
            <p:ph idx="1"/>
          </p:nvPr>
        </p:nvSpPr>
        <p:spPr/>
        <p:txBody>
          <a:bodyPr/>
          <a:lstStyle/>
          <a:p>
            <a:r>
              <a:rPr lang="en-GB" sz="2600" dirty="0"/>
              <a:t>Analyse representations of disability in literature for:</a:t>
            </a:r>
          </a:p>
          <a:p>
            <a:pPr lvl="1"/>
            <a:r>
              <a:rPr lang="en-GB" sz="2600" dirty="0"/>
              <a:t>what they might reveal about a disabling society</a:t>
            </a:r>
          </a:p>
          <a:p>
            <a:pPr lvl="1"/>
            <a:r>
              <a:rPr lang="en-GB" sz="2600" dirty="0"/>
              <a:t>new insights into texts (and genres)</a:t>
            </a:r>
          </a:p>
          <a:p>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3140968"/>
            <a:ext cx="5760640" cy="3619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139952" y="4658190"/>
            <a:ext cx="864096" cy="584775"/>
          </a:xfrm>
          <a:prstGeom prst="rect">
            <a:avLst/>
          </a:prstGeom>
          <a:noFill/>
        </p:spPr>
        <p:txBody>
          <a:bodyPr wrap="square" rtlCol="0">
            <a:spAutoFit/>
          </a:bodyPr>
          <a:lstStyle/>
          <a:p>
            <a:pPr algn="ctr"/>
            <a:r>
              <a:rPr lang="en-GB" sz="3200" b="1" dirty="0" smtClean="0"/>
              <a:t>Me</a:t>
            </a:r>
            <a:endParaRPr lang="en-GB" sz="2000" b="1" dirty="0"/>
          </a:p>
        </p:txBody>
      </p:sp>
    </p:spTree>
    <p:extLst>
      <p:ext uri="{BB962C8B-B14F-4D97-AF65-F5344CB8AC3E}">
        <p14:creationId xmlns:p14="http://schemas.microsoft.com/office/powerpoint/2010/main" val="943900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Assumptions</a:t>
            </a:r>
            <a:endParaRPr lang="en-GB" dirty="0"/>
          </a:p>
        </p:txBody>
      </p:sp>
      <p:sp>
        <p:nvSpPr>
          <p:cNvPr id="3" name="Content Placeholder 2"/>
          <p:cNvSpPr>
            <a:spLocks noGrp="1"/>
          </p:cNvSpPr>
          <p:nvPr>
            <p:ph idx="1"/>
          </p:nvPr>
        </p:nvSpPr>
        <p:spPr/>
        <p:txBody>
          <a:bodyPr/>
          <a:lstStyle/>
          <a:p>
            <a:r>
              <a:rPr lang="en-GB" sz="2800" dirty="0"/>
              <a:t>Starting point: representations reflect and shape attitudes towards </a:t>
            </a:r>
            <a:r>
              <a:rPr lang="en-GB" sz="2800" dirty="0" smtClean="0"/>
              <a:t>disability</a:t>
            </a:r>
          </a:p>
          <a:p>
            <a:r>
              <a:rPr lang="en-GB" sz="2800" dirty="0"/>
              <a:t>“Readers and viewers find their own personal interpretations of disability inevitably influenced by their imaginative encounters with disabled people in fictional works” (Mitchell and </a:t>
            </a:r>
            <a:r>
              <a:rPr lang="en-GB" sz="2800" dirty="0" smtClean="0"/>
              <a:t>Snyder, </a:t>
            </a:r>
            <a:r>
              <a:rPr lang="en-GB" sz="2800" i="1" dirty="0" smtClean="0"/>
              <a:t>Narrative </a:t>
            </a:r>
            <a:r>
              <a:rPr lang="en-GB" sz="2800" i="1" dirty="0" err="1" smtClean="0"/>
              <a:t>Prothesis</a:t>
            </a:r>
            <a:r>
              <a:rPr lang="en-GB" sz="2800" dirty="0" smtClean="0"/>
              <a:t> </a:t>
            </a:r>
            <a:r>
              <a:rPr lang="en-GB" sz="2800" dirty="0"/>
              <a:t>42). </a:t>
            </a:r>
          </a:p>
          <a:p>
            <a:r>
              <a:rPr lang="en-GB" sz="2800" dirty="0"/>
              <a:t>Caveat: representations and their effects are </a:t>
            </a:r>
            <a:r>
              <a:rPr lang="en-GB" sz="2800" dirty="0" smtClean="0"/>
              <a:t>complex.</a:t>
            </a:r>
            <a:endParaRPr lang="en-GB" sz="2800" dirty="0"/>
          </a:p>
          <a:p>
            <a:endParaRPr lang="en-GB" dirty="0"/>
          </a:p>
        </p:txBody>
      </p:sp>
    </p:spTree>
    <p:extLst>
      <p:ext uri="{BB962C8B-B14F-4D97-AF65-F5344CB8AC3E}">
        <p14:creationId xmlns:p14="http://schemas.microsoft.com/office/powerpoint/2010/main" val="2004157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Key Concepts</a:t>
            </a:r>
            <a:endParaRPr lang="en-GB" dirty="0"/>
          </a:p>
        </p:txBody>
      </p:sp>
      <p:sp>
        <p:nvSpPr>
          <p:cNvPr id="3" name="Content Placeholder 2"/>
          <p:cNvSpPr>
            <a:spLocks noGrp="1"/>
          </p:cNvSpPr>
          <p:nvPr>
            <p:ph idx="1"/>
          </p:nvPr>
        </p:nvSpPr>
        <p:spPr/>
        <p:txBody>
          <a:bodyPr>
            <a:normAutofit fontScale="92500" lnSpcReduction="10000"/>
          </a:bodyPr>
          <a:lstStyle/>
          <a:p>
            <a:r>
              <a:rPr lang="en-GB" sz="2400" dirty="0" smtClean="0"/>
              <a:t>Social Model of Disability</a:t>
            </a:r>
          </a:p>
          <a:p>
            <a:r>
              <a:rPr lang="en-GB" sz="2400" dirty="0" smtClean="0"/>
              <a:t>Extraordinary Bodies</a:t>
            </a:r>
          </a:p>
          <a:p>
            <a:r>
              <a:rPr lang="en-GB" sz="2400" dirty="0" smtClean="0"/>
              <a:t>Normalcy/‘the normal’</a:t>
            </a:r>
          </a:p>
          <a:p>
            <a:r>
              <a:rPr lang="en-GB" sz="2400" dirty="0" smtClean="0"/>
              <a:t>Ableism/</a:t>
            </a:r>
            <a:r>
              <a:rPr lang="en-GB" sz="2400" dirty="0" err="1" smtClean="0"/>
              <a:t>disablism</a:t>
            </a:r>
            <a:endParaRPr lang="en-GB" sz="2400" dirty="0" smtClean="0"/>
          </a:p>
          <a:p>
            <a:endParaRPr lang="en-GB" dirty="0"/>
          </a:p>
          <a:p>
            <a:pPr marL="114300" indent="0">
              <a:buNone/>
            </a:pPr>
            <a:r>
              <a:rPr lang="en-GB" dirty="0" smtClean="0"/>
              <a:t>Want to know more?</a:t>
            </a:r>
          </a:p>
          <a:p>
            <a:pPr marL="114300" indent="0">
              <a:buNone/>
            </a:pPr>
            <a:r>
              <a:rPr lang="en-GB" b="1" dirty="0" smtClean="0"/>
              <a:t>Leeds Centre for Disability Studies Archive</a:t>
            </a:r>
            <a:r>
              <a:rPr lang="en-GB" dirty="0" smtClean="0"/>
              <a:t>: open-access repository of scholarly and </a:t>
            </a:r>
            <a:r>
              <a:rPr lang="en-GB" dirty="0"/>
              <a:t>activist writings </a:t>
            </a:r>
            <a:r>
              <a:rPr lang="en-GB" dirty="0">
                <a:hlinkClick r:id="rId2"/>
              </a:rPr>
              <a:t>http://disability-studies.leeds.ac.uk/library</a:t>
            </a:r>
            <a:r>
              <a:rPr lang="en-GB" dirty="0" smtClean="0">
                <a:hlinkClick r:id="rId2"/>
              </a:rPr>
              <a:t>/</a:t>
            </a:r>
            <a:r>
              <a:rPr lang="en-GB" dirty="0" smtClean="0"/>
              <a:t> </a:t>
            </a:r>
          </a:p>
          <a:p>
            <a:pPr marL="114300" indent="0">
              <a:buNone/>
            </a:pPr>
            <a:r>
              <a:rPr lang="en-GB" b="1" dirty="0" smtClean="0"/>
              <a:t>Disability Studies Quarterly</a:t>
            </a:r>
            <a:r>
              <a:rPr lang="en-GB" dirty="0" smtClean="0"/>
              <a:t>: open-access Disability </a:t>
            </a:r>
            <a:r>
              <a:rPr lang="en-GB" dirty="0"/>
              <a:t>Studies journal </a:t>
            </a:r>
            <a:r>
              <a:rPr lang="en-GB" dirty="0">
                <a:hlinkClick r:id="rId3"/>
              </a:rPr>
              <a:t>http://</a:t>
            </a:r>
            <a:r>
              <a:rPr lang="en-GB" dirty="0" smtClean="0">
                <a:hlinkClick r:id="rId3"/>
              </a:rPr>
              <a:t>dsq-sds.org/index</a:t>
            </a:r>
            <a:r>
              <a:rPr lang="en-GB" dirty="0" smtClean="0"/>
              <a:t> </a:t>
            </a:r>
          </a:p>
          <a:p>
            <a:pPr marL="114300" indent="0">
              <a:buNone/>
            </a:pPr>
            <a:r>
              <a:rPr lang="en-GB" dirty="0" smtClean="0"/>
              <a:t>Naomi Jacobs collects a useful set of </a:t>
            </a:r>
            <a:r>
              <a:rPr lang="en-GB" dirty="0"/>
              <a:t>introductory readings at </a:t>
            </a:r>
            <a:r>
              <a:rPr lang="en-GB" dirty="0">
                <a:hlinkClick r:id="rId4"/>
              </a:rPr>
              <a:t>https://naomijacobs.wordpress.com/disability-studies-a-very-short-introduction</a:t>
            </a:r>
            <a:r>
              <a:rPr lang="en-GB" dirty="0" smtClean="0">
                <a:hlinkClick r:id="rId4"/>
              </a:rPr>
              <a:t>/</a:t>
            </a:r>
            <a:r>
              <a:rPr lang="en-GB" dirty="0" smtClean="0"/>
              <a:t> </a:t>
            </a:r>
            <a:endParaRPr lang="en-GB" dirty="0"/>
          </a:p>
        </p:txBody>
      </p:sp>
    </p:spTree>
    <p:extLst>
      <p:ext uri="{BB962C8B-B14F-4D97-AF65-F5344CB8AC3E}">
        <p14:creationId xmlns:p14="http://schemas.microsoft.com/office/powerpoint/2010/main" val="14040847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787208" cy="1210146"/>
          </a:xfrm>
        </p:spPr>
        <p:txBody>
          <a:bodyPr/>
          <a:lstStyle/>
          <a:p>
            <a:r>
              <a:rPr lang="en-GB" dirty="0" smtClean="0"/>
              <a:t>Brief Timeline of Disability in SF</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64796008"/>
              </p:ext>
            </p:extLst>
          </p:nvPr>
        </p:nvGraphicFramePr>
        <p:xfrm>
          <a:off x="457200" y="1600200"/>
          <a:ext cx="7620000" cy="4820920"/>
        </p:xfrm>
        <a:graphic>
          <a:graphicData uri="http://schemas.openxmlformats.org/drawingml/2006/table">
            <a:tbl>
              <a:tblPr bandRow="1">
                <a:tableStyleId>{BC89EF96-8CEA-46FF-86C4-4CE0E7609802}</a:tableStyleId>
              </a:tblPr>
              <a:tblGrid>
                <a:gridCol w="1018456"/>
                <a:gridCol w="6601544"/>
              </a:tblGrid>
              <a:tr h="370840">
                <a:tc>
                  <a:txBody>
                    <a:bodyPr/>
                    <a:lstStyle/>
                    <a:p>
                      <a:r>
                        <a:rPr lang="en-GB" dirty="0" smtClean="0"/>
                        <a:t>1904</a:t>
                      </a:r>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H.G. Wells, ‘The Country of the Blind’</a:t>
                      </a:r>
                    </a:p>
                  </a:txBody>
                  <a:tcPr/>
                </a:tc>
              </a:tr>
              <a:tr h="370840">
                <a:tc>
                  <a:txBody>
                    <a:bodyPr/>
                    <a:lstStyle/>
                    <a:p>
                      <a:r>
                        <a:rPr lang="en-GB" dirty="0" smtClean="0"/>
                        <a:t>1944</a:t>
                      </a:r>
                      <a:endParaRPr lang="en-GB" dirty="0"/>
                    </a:p>
                  </a:txBody>
                  <a:tcPr/>
                </a:tc>
                <a:tc>
                  <a:txBody>
                    <a:bodyPr/>
                    <a:lstStyle/>
                    <a:p>
                      <a:pPr lvl="0"/>
                      <a:r>
                        <a:rPr lang="en-GB" dirty="0" smtClean="0"/>
                        <a:t>C.L.</a:t>
                      </a:r>
                      <a:r>
                        <a:rPr lang="en-GB" baseline="0" dirty="0" smtClean="0"/>
                        <a:t> Moore, ‘No Woman Born’</a:t>
                      </a:r>
                      <a:endParaRPr lang="en-GB" dirty="0" smtClean="0"/>
                    </a:p>
                  </a:txBody>
                  <a:tcPr/>
                </a:tc>
              </a:tr>
              <a:tr h="370840">
                <a:tc>
                  <a:txBody>
                    <a:bodyPr/>
                    <a:lstStyle/>
                    <a:p>
                      <a:r>
                        <a:rPr lang="en-GB" dirty="0" smtClean="0"/>
                        <a:t>1948</a:t>
                      </a:r>
                      <a:endParaRPr lang="en-GB" dirty="0"/>
                    </a:p>
                  </a:txBody>
                  <a:tcPr/>
                </a:tc>
                <a:tc>
                  <a:txBody>
                    <a:bodyPr/>
                    <a:lstStyle/>
                    <a:p>
                      <a:pPr lvl="0"/>
                      <a:r>
                        <a:rPr lang="en-GB" dirty="0" smtClean="0"/>
                        <a:t>Judith </a:t>
                      </a:r>
                      <a:r>
                        <a:rPr lang="en-GB" dirty="0" err="1" smtClean="0"/>
                        <a:t>Merril</a:t>
                      </a:r>
                      <a:r>
                        <a:rPr lang="en-GB" dirty="0" smtClean="0"/>
                        <a:t>, ‘That Only a Mother’</a:t>
                      </a:r>
                    </a:p>
                  </a:txBody>
                  <a:tcPr/>
                </a:tc>
              </a:tr>
              <a:tr h="370840">
                <a:tc>
                  <a:txBody>
                    <a:bodyPr/>
                    <a:lstStyle/>
                    <a:p>
                      <a:r>
                        <a:rPr lang="en-GB" sz="1800" kern="1200" dirty="0" smtClean="0">
                          <a:solidFill>
                            <a:schemeClr val="tx1"/>
                          </a:solidFill>
                          <a:effectLst/>
                          <a:latin typeface="+mn-lt"/>
                          <a:ea typeface="+mn-ea"/>
                          <a:cs typeface="+mn-cs"/>
                        </a:rPr>
                        <a:t>1951</a:t>
                      </a:r>
                      <a:endParaRPr lang="en-GB" dirty="0"/>
                    </a:p>
                  </a:txBody>
                  <a:tcPr/>
                </a:tc>
                <a:tc>
                  <a:txBody>
                    <a:bodyPr/>
                    <a:lstStyle/>
                    <a:p>
                      <a:r>
                        <a:rPr lang="en-GB" sz="1800" kern="1200" dirty="0" smtClean="0">
                          <a:solidFill>
                            <a:schemeClr val="tx1"/>
                          </a:solidFill>
                          <a:effectLst/>
                          <a:latin typeface="+mn-lt"/>
                          <a:ea typeface="+mn-ea"/>
                          <a:cs typeface="+mn-cs"/>
                        </a:rPr>
                        <a:t>John Wyndham, </a:t>
                      </a:r>
                      <a:r>
                        <a:rPr lang="en-GB" sz="1800" i="1" kern="1200" dirty="0" smtClean="0">
                          <a:solidFill>
                            <a:schemeClr val="tx1"/>
                          </a:solidFill>
                          <a:effectLst/>
                          <a:latin typeface="+mn-lt"/>
                          <a:ea typeface="+mn-ea"/>
                          <a:cs typeface="+mn-cs"/>
                        </a:rPr>
                        <a:t>The Day of the</a:t>
                      </a:r>
                      <a:r>
                        <a:rPr lang="en-GB" sz="1800" i="1" kern="1200" baseline="0" dirty="0" smtClean="0">
                          <a:solidFill>
                            <a:schemeClr val="tx1"/>
                          </a:solidFill>
                          <a:effectLst/>
                          <a:latin typeface="+mn-lt"/>
                          <a:ea typeface="+mn-ea"/>
                          <a:cs typeface="+mn-cs"/>
                        </a:rPr>
                        <a:t> </a:t>
                      </a:r>
                      <a:r>
                        <a:rPr lang="en-GB" sz="1800" i="1" kern="1200" baseline="0" dirty="0" err="1" smtClean="0">
                          <a:solidFill>
                            <a:schemeClr val="tx1"/>
                          </a:solidFill>
                          <a:effectLst/>
                          <a:latin typeface="+mn-lt"/>
                          <a:ea typeface="+mn-ea"/>
                          <a:cs typeface="+mn-cs"/>
                        </a:rPr>
                        <a:t>Triffids</a:t>
                      </a:r>
                      <a:endParaRPr lang="en-GB" dirty="0"/>
                    </a:p>
                  </a:txBody>
                  <a:tcPr/>
                </a:tc>
              </a:tr>
              <a:tr h="370840">
                <a:tc>
                  <a:txBody>
                    <a:bodyPr/>
                    <a:lstStyle/>
                    <a:p>
                      <a:r>
                        <a:rPr lang="en-GB" dirty="0" smtClean="0"/>
                        <a:t>1957</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err="1" smtClean="0"/>
                        <a:t>Poul</a:t>
                      </a:r>
                      <a:r>
                        <a:rPr lang="en-GB" baseline="0" dirty="0" smtClean="0"/>
                        <a:t> </a:t>
                      </a:r>
                      <a:r>
                        <a:rPr lang="en-GB" dirty="0" smtClean="0"/>
                        <a:t>Anderson, ‘Call Me Joe'	</a:t>
                      </a:r>
                      <a:endParaRPr lang="en-GB" dirty="0"/>
                    </a:p>
                  </a:txBody>
                  <a:tcPr/>
                </a:tc>
              </a:tr>
              <a:tr h="370840">
                <a:tc>
                  <a:txBody>
                    <a:bodyPr/>
                    <a:lstStyle/>
                    <a:p>
                      <a:r>
                        <a:rPr lang="en-GB" dirty="0" smtClean="0"/>
                        <a:t>1968</a:t>
                      </a:r>
                      <a:endParaRPr lang="en-GB" dirty="0"/>
                    </a:p>
                  </a:txBody>
                  <a:tcPr/>
                </a:tc>
                <a:tc>
                  <a:txBody>
                    <a:bodyPr/>
                    <a:lstStyle/>
                    <a:p>
                      <a:pPr lvl="0"/>
                      <a:r>
                        <a:rPr lang="en-GB" dirty="0" smtClean="0"/>
                        <a:t>Philip K. Dick, </a:t>
                      </a:r>
                      <a:r>
                        <a:rPr lang="en-GB" i="1" dirty="0" smtClean="0"/>
                        <a:t>Do Androids Dream of Electric Sheep? </a:t>
                      </a:r>
                      <a:endParaRPr lang="en-GB" i="0" dirty="0" smtClean="0"/>
                    </a:p>
                  </a:txBody>
                  <a:tcPr/>
                </a:tc>
              </a:tr>
              <a:tr h="370840">
                <a:tc>
                  <a:txBody>
                    <a:bodyPr/>
                    <a:lstStyle/>
                    <a:p>
                      <a:r>
                        <a:rPr lang="en-GB" dirty="0" smtClean="0"/>
                        <a:t>1969</a:t>
                      </a:r>
                      <a:endParaRPr lang="en-GB" dirty="0"/>
                    </a:p>
                  </a:txBody>
                  <a:tcPr/>
                </a:tc>
                <a:tc>
                  <a:txBody>
                    <a:bodyPr/>
                    <a:lstStyle/>
                    <a:p>
                      <a:pPr lvl="0"/>
                      <a:r>
                        <a:rPr lang="en-GB" dirty="0" smtClean="0"/>
                        <a:t>Anne McCaffrey, </a:t>
                      </a:r>
                      <a:r>
                        <a:rPr lang="en-GB" i="1" dirty="0" smtClean="0"/>
                        <a:t>The Ship Who Sang</a:t>
                      </a:r>
                      <a:endParaRPr lang="en-GB" dirty="0" smtClean="0"/>
                    </a:p>
                  </a:txBody>
                  <a:tcPr/>
                </a:tc>
              </a:tr>
              <a:tr h="370840">
                <a:tc>
                  <a:txBody>
                    <a:bodyPr/>
                    <a:lstStyle/>
                    <a:p>
                      <a:r>
                        <a:rPr lang="en-GB" dirty="0" smtClean="0"/>
                        <a:t>1976</a:t>
                      </a:r>
                      <a:endParaRPr lang="en-GB" dirty="0"/>
                    </a:p>
                  </a:txBody>
                  <a:tcPr/>
                </a:tc>
                <a:tc>
                  <a:txBody>
                    <a:bodyPr/>
                    <a:lstStyle/>
                    <a:p>
                      <a:pPr lvl="0"/>
                      <a:r>
                        <a:rPr lang="en-GB" dirty="0" smtClean="0"/>
                        <a:t>Marge Piercy, </a:t>
                      </a:r>
                      <a:r>
                        <a:rPr lang="en-GB" i="1" dirty="0" smtClean="0"/>
                        <a:t>Woman on the Edge of Time</a:t>
                      </a:r>
                      <a:endParaRPr lang="en-GB" dirty="0" smtClean="0"/>
                    </a:p>
                  </a:txBody>
                  <a:tcPr/>
                </a:tc>
              </a:tr>
              <a:tr h="370840">
                <a:tc>
                  <a:txBody>
                    <a:bodyPr/>
                    <a:lstStyle/>
                    <a:p>
                      <a:r>
                        <a:rPr lang="en-GB" dirty="0" smtClean="0"/>
                        <a:t>1985</a:t>
                      </a:r>
                      <a:endParaRPr lang="en-GB" dirty="0"/>
                    </a:p>
                  </a:txBody>
                  <a:tcPr/>
                </a:tc>
                <a:tc>
                  <a:txBody>
                    <a:bodyPr/>
                    <a:lstStyle/>
                    <a:p>
                      <a:r>
                        <a:rPr lang="en-GB" dirty="0" smtClean="0"/>
                        <a:t>Kim Stanley Robinson, The Memory of Whiteness	</a:t>
                      </a:r>
                    </a:p>
                  </a:txBody>
                  <a:tcPr/>
                </a:tc>
              </a:tr>
              <a:tr h="370840">
                <a:tc>
                  <a:txBody>
                    <a:bodyPr/>
                    <a:lstStyle/>
                    <a:p>
                      <a:r>
                        <a:rPr lang="en-GB" dirty="0" smtClean="0"/>
                        <a:t>1985</a:t>
                      </a:r>
                      <a:endParaRPr lang="en-GB" dirty="0"/>
                    </a:p>
                  </a:txBody>
                  <a:tcPr/>
                </a:tc>
                <a:tc>
                  <a:txBody>
                    <a:bodyPr/>
                    <a:lstStyle/>
                    <a:p>
                      <a:pPr lvl="0"/>
                      <a:r>
                        <a:rPr lang="en-GB" dirty="0" smtClean="0"/>
                        <a:t>Lois McMaster</a:t>
                      </a:r>
                      <a:r>
                        <a:rPr lang="en-GB" baseline="0" dirty="0" smtClean="0"/>
                        <a:t> </a:t>
                      </a:r>
                      <a:r>
                        <a:rPr lang="en-GB" baseline="0" dirty="0" err="1" smtClean="0"/>
                        <a:t>Bujold</a:t>
                      </a:r>
                      <a:r>
                        <a:rPr lang="en-GB" baseline="0" dirty="0" smtClean="0"/>
                        <a:t>, </a:t>
                      </a:r>
                      <a:r>
                        <a:rPr lang="en-GB" i="1" baseline="0" dirty="0" smtClean="0"/>
                        <a:t>The Warrior’s Apprentice</a:t>
                      </a:r>
                      <a:endParaRPr lang="en-GB" dirty="0" smtClean="0"/>
                    </a:p>
                  </a:txBody>
                  <a:tcPr/>
                </a:tc>
              </a:tr>
              <a:tr h="370840">
                <a:tc>
                  <a:txBody>
                    <a:bodyPr/>
                    <a:lstStyle/>
                    <a:p>
                      <a:r>
                        <a:rPr lang="en-GB" dirty="0" smtClean="0"/>
                        <a:t>1990</a:t>
                      </a:r>
                      <a:endParaRPr lang="en-GB" dirty="0"/>
                    </a:p>
                  </a:txBody>
                  <a:tcPr/>
                </a:tc>
                <a:tc>
                  <a:txBody>
                    <a:bodyPr/>
                    <a:lstStyle/>
                    <a:p>
                      <a:pPr lvl="0"/>
                      <a:r>
                        <a:rPr lang="en-GB" dirty="0" smtClean="0"/>
                        <a:t>Greg Bear, </a:t>
                      </a:r>
                      <a:r>
                        <a:rPr lang="en-GB" i="1" dirty="0" smtClean="0"/>
                        <a:t>Queen of Angels</a:t>
                      </a:r>
                      <a:endParaRPr lang="en-GB" dirty="0" smtClean="0"/>
                    </a:p>
                  </a:txBody>
                  <a:tcPr/>
                </a:tc>
              </a:tr>
              <a:tr h="370840">
                <a:tc>
                  <a:txBody>
                    <a:bodyPr/>
                    <a:lstStyle/>
                    <a:p>
                      <a:r>
                        <a:rPr lang="en-GB" sz="1800" kern="1200" dirty="0" smtClean="0">
                          <a:solidFill>
                            <a:schemeClr val="tx1"/>
                          </a:solidFill>
                          <a:effectLst/>
                          <a:latin typeface="+mn-lt"/>
                          <a:ea typeface="+mn-ea"/>
                          <a:cs typeface="+mn-cs"/>
                        </a:rPr>
                        <a:t>1991</a:t>
                      </a:r>
                      <a:endParaRPr lang="en-GB" dirty="0"/>
                    </a:p>
                  </a:txBody>
                  <a:tcPr/>
                </a:tc>
                <a:tc>
                  <a:txBody>
                    <a:bodyPr/>
                    <a:lstStyle/>
                    <a:p>
                      <a:r>
                        <a:rPr lang="en-GB" sz="1800" kern="1200" dirty="0" smtClean="0">
                          <a:solidFill>
                            <a:schemeClr val="tx1"/>
                          </a:solidFill>
                          <a:effectLst/>
                          <a:latin typeface="+mn-lt"/>
                          <a:ea typeface="+mn-ea"/>
                          <a:cs typeface="+mn-cs"/>
                        </a:rPr>
                        <a:t>Orson Scott Card, </a:t>
                      </a:r>
                      <a:r>
                        <a:rPr lang="en-GB" sz="1800" i="1" kern="1200" dirty="0" err="1" smtClean="0">
                          <a:solidFill>
                            <a:schemeClr val="tx1"/>
                          </a:solidFill>
                          <a:effectLst/>
                          <a:latin typeface="+mn-lt"/>
                          <a:ea typeface="+mn-ea"/>
                          <a:cs typeface="+mn-cs"/>
                        </a:rPr>
                        <a:t>Xenocide</a:t>
                      </a:r>
                      <a:endParaRPr lang="en-GB" dirty="0"/>
                    </a:p>
                  </a:txBody>
                  <a:tcPr/>
                </a:tc>
              </a:tr>
              <a:tr h="370840">
                <a:tc>
                  <a:txBody>
                    <a:bodyPr/>
                    <a:lstStyle/>
                    <a:p>
                      <a:r>
                        <a:rPr lang="en-GB" sz="1800" kern="1200" dirty="0" smtClean="0">
                          <a:solidFill>
                            <a:schemeClr val="tx1"/>
                          </a:solidFill>
                          <a:effectLst/>
                          <a:latin typeface="+mn-lt"/>
                          <a:ea typeface="+mn-ea"/>
                          <a:cs typeface="+mn-cs"/>
                        </a:rPr>
                        <a:t>2003</a:t>
                      </a:r>
                      <a:endParaRPr lang="en-GB" dirty="0"/>
                    </a:p>
                  </a:txBody>
                  <a:tcPr/>
                </a:tc>
                <a:tc>
                  <a:txBody>
                    <a:bodyPr/>
                    <a:lstStyle/>
                    <a:p>
                      <a:r>
                        <a:rPr lang="en-GB" sz="1800" kern="1200" dirty="0" smtClean="0">
                          <a:solidFill>
                            <a:schemeClr val="tx1"/>
                          </a:solidFill>
                          <a:effectLst/>
                          <a:latin typeface="+mn-lt"/>
                          <a:ea typeface="+mn-ea"/>
                          <a:cs typeface="+mn-cs"/>
                        </a:rPr>
                        <a:t>Elizabeth Moon, </a:t>
                      </a:r>
                      <a:r>
                        <a:rPr lang="en-GB" sz="1800" i="1" kern="1200" dirty="0" smtClean="0">
                          <a:solidFill>
                            <a:schemeClr val="tx1"/>
                          </a:solidFill>
                          <a:effectLst/>
                          <a:latin typeface="+mn-lt"/>
                          <a:ea typeface="+mn-ea"/>
                          <a:cs typeface="+mn-cs"/>
                        </a:rPr>
                        <a:t>The Speed of Dark</a:t>
                      </a:r>
                      <a:r>
                        <a:rPr lang="en-GB" sz="1800" kern="1200" dirty="0" smtClean="0">
                          <a:solidFill>
                            <a:schemeClr val="tx1"/>
                          </a:solidFill>
                          <a:effectLst/>
                          <a:latin typeface="+mn-lt"/>
                          <a:ea typeface="+mn-ea"/>
                          <a:cs typeface="+mn-cs"/>
                        </a:rPr>
                        <a:t> </a:t>
                      </a:r>
                      <a:endParaRPr lang="en-GB" dirty="0"/>
                    </a:p>
                  </a:txBody>
                  <a:tcPr/>
                </a:tc>
              </a:tr>
            </a:tbl>
          </a:graphicData>
        </a:graphic>
      </p:graphicFrame>
    </p:spTree>
    <p:extLst>
      <p:ext uri="{BB962C8B-B14F-4D97-AF65-F5344CB8AC3E}">
        <p14:creationId xmlns:p14="http://schemas.microsoft.com/office/powerpoint/2010/main" val="37992325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endParaRPr lang="en-GB" altLang="en-US" sz="5400" dirty="0" smtClean="0">
              <a:solidFill>
                <a:schemeClr val="tx1"/>
              </a:solidFill>
            </a:endParaRPr>
          </a:p>
        </p:txBody>
      </p:sp>
      <p:sp>
        <p:nvSpPr>
          <p:cNvPr id="5123" name="Content Placeholder 2"/>
          <p:cNvSpPr>
            <a:spLocks noGrp="1"/>
          </p:cNvSpPr>
          <p:nvPr>
            <p:ph idx="1"/>
          </p:nvPr>
        </p:nvSpPr>
        <p:spPr>
          <a:xfrm>
            <a:off x="457200" y="1268760"/>
            <a:ext cx="7499176" cy="5132040"/>
          </a:xfrm>
        </p:spPr>
        <p:txBody>
          <a:bodyPr/>
          <a:lstStyle/>
          <a:p>
            <a:pPr eaLnBrk="1" hangingPunct="1">
              <a:buFont typeface="Arial" panose="020B0604020202020204" pitchFamily="34" charset="0"/>
              <a:buNone/>
            </a:pPr>
            <a:r>
              <a:rPr lang="en-GB" altLang="en-US" dirty="0" smtClean="0"/>
              <a:t>	</a:t>
            </a:r>
            <a:r>
              <a:rPr lang="en-GB" altLang="en-US" sz="4000" dirty="0" smtClean="0"/>
              <a:t>‘the genre of science fiction is as obsessed with disability as it is with space travel and alien contact’ (568)</a:t>
            </a:r>
            <a:endParaRPr lang="en-GB" altLang="en-US" dirty="0" smtClean="0"/>
          </a:p>
          <a:p>
            <a:pPr eaLnBrk="1" hangingPunct="1">
              <a:buFont typeface="Arial" panose="020B0604020202020204" pitchFamily="34" charset="0"/>
              <a:buNone/>
            </a:pPr>
            <a:r>
              <a:rPr lang="en-GB" altLang="en-US" dirty="0" smtClean="0"/>
              <a:t>	</a:t>
            </a:r>
          </a:p>
          <a:p>
            <a:pPr>
              <a:buNone/>
            </a:pPr>
            <a:r>
              <a:rPr lang="en-GB" altLang="en-US" dirty="0"/>
              <a:t>	Michael </a:t>
            </a:r>
            <a:r>
              <a:rPr lang="en-GB" altLang="en-US" dirty="0" err="1" smtClean="0"/>
              <a:t>Bérubé</a:t>
            </a:r>
            <a:r>
              <a:rPr lang="en-GB" altLang="en-US" dirty="0" smtClean="0"/>
              <a:t>, ‘Disability and Narrative’, </a:t>
            </a:r>
            <a:r>
              <a:rPr lang="en-GB" altLang="en-US" i="1" dirty="0" smtClean="0"/>
              <a:t>PMLA</a:t>
            </a:r>
            <a:r>
              <a:rPr lang="en-GB" altLang="en-US" dirty="0" smtClean="0"/>
              <a:t> 120 (2005): 568-76 </a:t>
            </a:r>
          </a:p>
          <a:p>
            <a:pPr eaLnBrk="1" hangingPunct="1"/>
            <a:endParaRPr lang="en-GB" altLang="en-US" dirty="0" smtClean="0"/>
          </a:p>
        </p:txBody>
      </p:sp>
    </p:spTree>
    <p:extLst>
      <p:ext uri="{BB962C8B-B14F-4D97-AF65-F5344CB8AC3E}">
        <p14:creationId xmlns:p14="http://schemas.microsoft.com/office/powerpoint/2010/main" val="2390033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Scholarship</a:t>
            </a:r>
            <a:endParaRPr lang="en-GB" dirty="0"/>
          </a:p>
        </p:txBody>
      </p:sp>
      <p:sp>
        <p:nvSpPr>
          <p:cNvPr id="3" name="Content Placeholder 2"/>
          <p:cNvSpPr>
            <a:spLocks noGrp="1"/>
          </p:cNvSpPr>
          <p:nvPr>
            <p:ph sz="half" idx="1"/>
          </p:nvPr>
        </p:nvSpPr>
        <p:spPr>
          <a:xfrm>
            <a:off x="457200" y="2204864"/>
            <a:ext cx="3322712" cy="3921616"/>
          </a:xfrm>
        </p:spPr>
        <p:txBody>
          <a:bodyPr>
            <a:normAutofit/>
          </a:bodyPr>
          <a:lstStyle/>
          <a:p>
            <a:r>
              <a:rPr lang="en-GB" sz="3600" dirty="0" smtClean="0"/>
              <a:t>Key step in field-building</a:t>
            </a:r>
          </a:p>
          <a:p>
            <a:r>
              <a:rPr lang="en-GB" sz="3600" dirty="0" smtClean="0"/>
              <a:t>Aimed to be accessible to SF fans</a:t>
            </a:r>
          </a:p>
        </p:txBody>
      </p:sp>
      <p:sp>
        <p:nvSpPr>
          <p:cNvPr id="4" name="Content Placeholder 3"/>
          <p:cNvSpPr>
            <a:spLocks noGrp="1"/>
          </p:cNvSpPr>
          <p:nvPr>
            <p:ph sz="half" idx="2"/>
          </p:nvPr>
        </p:nvSpPr>
        <p:spPr/>
        <p:txBody>
          <a:bodyPr>
            <a:normAutofit/>
          </a:bodyPr>
          <a:lstStyle/>
          <a:p>
            <a:endParaRPr lang="en-GB" dirty="0"/>
          </a:p>
        </p:txBody>
      </p:sp>
      <p:pic>
        <p:nvPicPr>
          <p:cNvPr id="3074" name="Picture 2" descr="C:\Users\Ria\Pictures\Website\Disability in Science Fiction Cov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4873" y="1124744"/>
            <a:ext cx="3407054" cy="52578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38124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SF and Disability</a:t>
            </a:r>
            <a:endParaRPr lang="en-GB" dirty="0"/>
          </a:p>
        </p:txBody>
      </p:sp>
      <p:sp>
        <p:nvSpPr>
          <p:cNvPr id="3" name="Content Placeholder 2"/>
          <p:cNvSpPr>
            <a:spLocks noGrp="1"/>
          </p:cNvSpPr>
          <p:nvPr>
            <p:ph idx="1"/>
          </p:nvPr>
        </p:nvSpPr>
        <p:spPr/>
        <p:txBody>
          <a:bodyPr>
            <a:normAutofit lnSpcReduction="10000"/>
          </a:bodyPr>
          <a:lstStyle/>
          <a:p>
            <a:r>
              <a:rPr lang="en-GB" sz="3200" dirty="0" smtClean="0"/>
              <a:t>SF a ‘</a:t>
            </a:r>
            <a:r>
              <a:rPr lang="en-GB" sz="3200" dirty="0"/>
              <a:t>promising but complicated site for explorations of disability’ </a:t>
            </a:r>
            <a:r>
              <a:rPr lang="en-GB" sz="3200" dirty="0" smtClean="0"/>
              <a:t>(Tidwell in Allan, 167</a:t>
            </a:r>
            <a:r>
              <a:rPr lang="en-GB" sz="3200" dirty="0"/>
              <a:t>). </a:t>
            </a:r>
            <a:endParaRPr lang="en-GB" sz="3200" dirty="0" smtClean="0"/>
          </a:p>
          <a:p>
            <a:r>
              <a:rPr lang="en-GB" sz="3200" dirty="0" smtClean="0"/>
              <a:t>‘</a:t>
            </a:r>
            <a:r>
              <a:rPr lang="en-GB" sz="3200" dirty="0"/>
              <a:t>While the settings and temporal framework of SF may differ dramatically from our own current reality, the way in which disability and people with disabilities are represented […] often directly represents present-day biases and stereotypes’ </a:t>
            </a:r>
            <a:r>
              <a:rPr lang="en-GB" sz="3200" dirty="0" smtClean="0"/>
              <a:t>(Allan 3</a:t>
            </a:r>
            <a:r>
              <a:rPr lang="en-GB" sz="3200" dirty="0"/>
              <a:t>). </a:t>
            </a:r>
            <a:endParaRPr lang="en-GB" sz="3200" dirty="0" smtClean="0"/>
          </a:p>
          <a:p>
            <a:endParaRPr lang="en-GB" sz="3200" dirty="0" smtClean="0"/>
          </a:p>
        </p:txBody>
      </p:sp>
    </p:spTree>
    <p:extLst>
      <p:ext uri="{BB962C8B-B14F-4D97-AF65-F5344CB8AC3E}">
        <p14:creationId xmlns:p14="http://schemas.microsoft.com/office/powerpoint/2010/main" val="16034197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fontAlgn="auto" hangingPunct="1">
              <a:spcAft>
                <a:spcPts val="0"/>
              </a:spcAft>
              <a:defRPr/>
            </a:pPr>
            <a:r>
              <a:rPr lang="en-GB" dirty="0" smtClean="0"/>
              <a:t>Potentials</a:t>
            </a:r>
          </a:p>
        </p:txBody>
      </p:sp>
      <p:sp>
        <p:nvSpPr>
          <p:cNvPr id="10243" name="Content Placeholder 2"/>
          <p:cNvSpPr>
            <a:spLocks noGrp="1"/>
          </p:cNvSpPr>
          <p:nvPr>
            <p:ph idx="1"/>
          </p:nvPr>
        </p:nvSpPr>
        <p:spPr>
          <a:xfrm>
            <a:off x="457200" y="1557338"/>
            <a:ext cx="7859713" cy="4568825"/>
          </a:xfrm>
        </p:spPr>
        <p:txBody>
          <a:bodyPr>
            <a:normAutofit lnSpcReduction="10000"/>
          </a:bodyPr>
          <a:lstStyle/>
          <a:p>
            <a:pPr eaLnBrk="1" hangingPunct="1"/>
            <a:r>
              <a:rPr lang="en-GB" altLang="en-US" sz="2800" smtClean="0"/>
              <a:t>Science fiction “is a discourse that allows us to concretely imagine bodies and selves otherwise” (Sherryl Vint, </a:t>
            </a:r>
            <a:r>
              <a:rPr lang="en-GB" altLang="en-US" sz="2800" i="1" smtClean="0"/>
              <a:t>Bodies of Tomorrow: Technology, Subjectivity, Science Fiction</a:t>
            </a:r>
            <a:r>
              <a:rPr lang="en-GB" altLang="en-US" sz="2800" smtClean="0"/>
              <a:t>, 2007)</a:t>
            </a:r>
          </a:p>
          <a:p>
            <a:pPr eaLnBrk="1" hangingPunct="1"/>
            <a:r>
              <a:rPr lang="en-GB" altLang="en-US" sz="2800" smtClean="0"/>
              <a:t>“by imagining strange worlds we come to see our own conditions of life in a new and potentially revolutionary perspective” (Patrick Parrinder, “Introduction: Learning from Other Worlds” in </a:t>
            </a:r>
            <a:r>
              <a:rPr lang="en-GB" altLang="en-US" sz="2800" i="1" smtClean="0"/>
              <a:t>Learning From Other Worlds: Estrangement, Cognition, and the Politics of Science Fiction and Utopia</a:t>
            </a:r>
            <a:r>
              <a:rPr lang="en-GB" altLang="en-US" sz="2800" smtClean="0"/>
              <a:t>, 2000)</a:t>
            </a:r>
          </a:p>
          <a:p>
            <a:pPr eaLnBrk="1" hangingPunct="1"/>
            <a:endParaRPr lang="en-GB" altLang="en-US" sz="2800" smtClean="0"/>
          </a:p>
        </p:txBody>
      </p:sp>
    </p:spTree>
    <p:extLst>
      <p:ext uri="{BB962C8B-B14F-4D97-AF65-F5344CB8AC3E}">
        <p14:creationId xmlns:p14="http://schemas.microsoft.com/office/powerpoint/2010/main" val="15537740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24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SF can…</a:t>
            </a:r>
            <a:endParaRPr lang="en-GB" dirty="0"/>
          </a:p>
        </p:txBody>
      </p:sp>
      <p:sp>
        <p:nvSpPr>
          <p:cNvPr id="3" name="Content Placeholder 2"/>
          <p:cNvSpPr>
            <a:spLocks noGrp="1"/>
          </p:cNvSpPr>
          <p:nvPr>
            <p:ph idx="1"/>
          </p:nvPr>
        </p:nvSpPr>
        <p:spPr/>
        <p:txBody>
          <a:bodyPr/>
          <a:lstStyle/>
          <a:p>
            <a:r>
              <a:rPr lang="en-GB" sz="2400" dirty="0"/>
              <a:t>Depict alternative worlds with alternative conditions (social model)</a:t>
            </a:r>
          </a:p>
          <a:p>
            <a:r>
              <a:rPr lang="en-GB" sz="2400" dirty="0"/>
              <a:t>Explore questions about the ethical use of technology – e.g. to eliminate or create disability</a:t>
            </a:r>
          </a:p>
          <a:p>
            <a:r>
              <a:rPr lang="en-GB" sz="2400" dirty="0"/>
              <a:t>Challenge accepted notions of ‘ability’ and ‘disability</a:t>
            </a:r>
            <a:r>
              <a:rPr lang="en-GB" sz="2400" dirty="0" smtClean="0"/>
              <a:t>’</a:t>
            </a:r>
          </a:p>
          <a:p>
            <a:r>
              <a:rPr lang="en-GB" sz="2400" dirty="0" smtClean="0"/>
              <a:t>Disrupt understandings of disability as an absolute category</a:t>
            </a:r>
          </a:p>
          <a:p>
            <a:r>
              <a:rPr lang="en-GB" sz="2400" dirty="0" smtClean="0"/>
              <a:t>Depict genuinely ‘extraordinary bodies’ – difference not deviance</a:t>
            </a:r>
          </a:p>
          <a:p>
            <a:endParaRPr lang="en-GB" sz="2400" dirty="0"/>
          </a:p>
          <a:p>
            <a:pPr marL="114300" indent="0">
              <a:buNone/>
            </a:pPr>
            <a:r>
              <a:rPr lang="en-GB" sz="2400" b="1" dirty="0" smtClean="0"/>
              <a:t>…in the context of a popular literary form.</a:t>
            </a:r>
            <a:endParaRPr lang="en-GB" sz="2400" b="1" dirty="0"/>
          </a:p>
          <a:p>
            <a:endParaRPr lang="en-GB" dirty="0"/>
          </a:p>
        </p:txBody>
      </p:sp>
    </p:spTree>
    <p:extLst>
      <p:ext uri="{BB962C8B-B14F-4D97-AF65-F5344CB8AC3E}">
        <p14:creationId xmlns:p14="http://schemas.microsoft.com/office/powerpoint/2010/main" val="17628112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fontAlgn="auto" hangingPunct="1">
              <a:spcAft>
                <a:spcPts val="0"/>
              </a:spcAft>
              <a:defRPr/>
            </a:pPr>
            <a:r>
              <a:rPr lang="en-GB" dirty="0" smtClean="0"/>
              <a:t>Alternative Environments</a:t>
            </a:r>
          </a:p>
        </p:txBody>
      </p:sp>
      <p:sp>
        <p:nvSpPr>
          <p:cNvPr id="3" name="Content Placeholder 2"/>
          <p:cNvSpPr>
            <a:spLocks noGrp="1"/>
          </p:cNvSpPr>
          <p:nvPr>
            <p:ph idx="1"/>
          </p:nvPr>
        </p:nvSpPr>
        <p:spPr>
          <a:xfrm>
            <a:off x="457200" y="1557338"/>
            <a:ext cx="5915025" cy="4895850"/>
          </a:xfrm>
        </p:spPr>
        <p:txBody>
          <a:bodyPr>
            <a:normAutofit/>
          </a:bodyPr>
          <a:lstStyle/>
          <a:p>
            <a:pPr eaLnBrk="1" hangingPunct="1"/>
            <a:r>
              <a:rPr lang="en-GB" altLang="en-US" sz="2400" dirty="0" smtClean="0"/>
              <a:t>Wells, ‘The Country of the Blind’ (1904)</a:t>
            </a:r>
          </a:p>
          <a:p>
            <a:pPr eaLnBrk="1" hangingPunct="1"/>
            <a:r>
              <a:rPr lang="en-GB" altLang="en-US" sz="2400" dirty="0" smtClean="0"/>
              <a:t>‘It was marvellous with what confidence and precision they went about their ordered world.  Everything, you see, had been made to fit their needs; each of the radiating paths of the valley area had a constant angle to the others, and was distinguished by a special notch upon its kerbing; all obstacles and irregularities of path or meadow had long since been cleared away’</a:t>
            </a:r>
          </a:p>
        </p:txBody>
      </p:sp>
      <p:pic>
        <p:nvPicPr>
          <p:cNvPr id="512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25" y="2276475"/>
            <a:ext cx="1817688" cy="273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56030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Challenging Norms</a:t>
            </a:r>
            <a:endParaRPr lang="en-GB" dirty="0"/>
          </a:p>
        </p:txBody>
      </p:sp>
      <p:sp>
        <p:nvSpPr>
          <p:cNvPr id="3" name="Content Placeholder 2"/>
          <p:cNvSpPr>
            <a:spLocks noGrp="1"/>
          </p:cNvSpPr>
          <p:nvPr>
            <p:ph idx="1"/>
          </p:nvPr>
        </p:nvSpPr>
        <p:spPr>
          <a:xfrm>
            <a:off x="4355976" y="2132856"/>
            <a:ext cx="3721224" cy="4267944"/>
          </a:xfrm>
        </p:spPr>
        <p:txBody>
          <a:bodyPr>
            <a:normAutofit/>
          </a:bodyPr>
          <a:lstStyle/>
          <a:p>
            <a:pPr marL="114300" indent="0">
              <a:buNone/>
            </a:pPr>
            <a:r>
              <a:rPr lang="en-GB" sz="2800" dirty="0" smtClean="0"/>
              <a:t>‘Humans had accomplished a great deal, despite the immense handicaps they struggled under’ (194).</a:t>
            </a:r>
            <a:endParaRPr lang="en-GB" sz="28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700808"/>
            <a:ext cx="3744416" cy="3744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83568" y="5661248"/>
            <a:ext cx="3672408" cy="830997"/>
          </a:xfrm>
          <a:prstGeom prst="rect">
            <a:avLst/>
          </a:prstGeom>
          <a:noFill/>
        </p:spPr>
        <p:txBody>
          <a:bodyPr wrap="square" rtlCol="0">
            <a:spAutoFit/>
          </a:bodyPr>
          <a:lstStyle/>
          <a:p>
            <a:pPr algn="ctr"/>
            <a:r>
              <a:rPr lang="en-GB" sz="2400" dirty="0" smtClean="0"/>
              <a:t>Amy Thomson, </a:t>
            </a:r>
            <a:r>
              <a:rPr lang="en-GB" sz="2400" i="1" dirty="0" smtClean="0"/>
              <a:t>Through Alien Eyes</a:t>
            </a:r>
            <a:r>
              <a:rPr lang="en-GB" sz="2400" dirty="0" smtClean="0"/>
              <a:t> (1999)</a:t>
            </a:r>
            <a:endParaRPr lang="en-GB" sz="2400" dirty="0"/>
          </a:p>
        </p:txBody>
      </p:sp>
    </p:spTree>
    <p:extLst>
      <p:ext uri="{BB962C8B-B14F-4D97-AF65-F5344CB8AC3E}">
        <p14:creationId xmlns:p14="http://schemas.microsoft.com/office/powerpoint/2010/main" val="1188171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t>Challenging Negative Associations</a:t>
            </a:r>
            <a:endParaRPr lang="en-GB" sz="4000" dirty="0"/>
          </a:p>
        </p:txBody>
      </p:sp>
      <p:sp>
        <p:nvSpPr>
          <p:cNvPr id="3" name="Content Placeholder 2"/>
          <p:cNvSpPr>
            <a:spLocks noGrp="1"/>
          </p:cNvSpPr>
          <p:nvPr>
            <p:ph sz="half" idx="1"/>
          </p:nvPr>
        </p:nvSpPr>
        <p:spPr>
          <a:xfrm>
            <a:off x="683568" y="2204864"/>
            <a:ext cx="3960440" cy="3921616"/>
          </a:xfrm>
        </p:spPr>
        <p:txBody>
          <a:bodyPr>
            <a:normAutofit lnSpcReduction="10000"/>
          </a:bodyPr>
          <a:lstStyle/>
          <a:p>
            <a:pPr marL="114300" indent="0">
              <a:buNone/>
            </a:pPr>
            <a:r>
              <a:rPr lang="en-GB" dirty="0" smtClean="0"/>
              <a:t>‘The </a:t>
            </a:r>
            <a:r>
              <a:rPr lang="en-GB" dirty="0"/>
              <a:t>world was briefly treated to the sight of quadriplegics dominating a new art </a:t>
            </a:r>
            <a:r>
              <a:rPr lang="en-GB" dirty="0" smtClean="0"/>
              <a:t>form’ </a:t>
            </a:r>
            <a:r>
              <a:rPr lang="en-GB" dirty="0"/>
              <a:t>(380)</a:t>
            </a:r>
            <a:endParaRPr lang="en-GB" sz="3200" dirty="0"/>
          </a:p>
        </p:txBody>
      </p:sp>
      <p:sp>
        <p:nvSpPr>
          <p:cNvPr id="4" name="Content Placeholder 3"/>
          <p:cNvSpPr>
            <a:spLocks noGrp="1"/>
          </p:cNvSpPr>
          <p:nvPr>
            <p:ph sz="half" idx="2"/>
          </p:nvPr>
        </p:nvSpPr>
        <p:spPr/>
        <p:txBody>
          <a:bodyPr>
            <a:normAutofit lnSpcReduction="10000"/>
          </a:bodyPr>
          <a:lstStyle/>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pPr marL="114300" indent="0" algn="ctr">
              <a:buNone/>
            </a:pPr>
            <a:r>
              <a:rPr lang="en-GB" dirty="0" smtClean="0"/>
              <a:t>John Varley, ‘Tango Charlie and Foxtrot Romeo’ (1986)</a:t>
            </a:r>
            <a:endParaRPr lang="en-GB"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1556792"/>
            <a:ext cx="1981200" cy="306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86333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Lois McMaster </a:t>
            </a:r>
            <a:r>
              <a:rPr lang="en-GB" dirty="0" err="1" smtClean="0"/>
              <a:t>Bujold</a:t>
            </a:r>
            <a:endParaRPr lang="en-GB" dirty="0"/>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388930" y="2419350"/>
            <a:ext cx="2381250" cy="3162300"/>
          </a:xfrm>
          <a:prstGeom prst="rect">
            <a:avLst/>
          </a:prstGeom>
        </p:spPr>
      </p:pic>
      <p:pic>
        <p:nvPicPr>
          <p:cNvPr id="5" name="Picture 4"/>
          <p:cNvPicPr>
            <a:picLocks noChangeAspect="1"/>
          </p:cNvPicPr>
          <p:nvPr/>
        </p:nvPicPr>
        <p:blipFill>
          <a:blip r:embed="rId3"/>
          <a:stretch>
            <a:fillRect/>
          </a:stretch>
        </p:blipFill>
        <p:spPr>
          <a:xfrm>
            <a:off x="4650426" y="1417638"/>
            <a:ext cx="3433008" cy="5170193"/>
          </a:xfrm>
          <a:prstGeom prst="rect">
            <a:avLst/>
          </a:prstGeom>
        </p:spPr>
      </p:pic>
    </p:spTree>
    <p:extLst>
      <p:ext uri="{BB962C8B-B14F-4D97-AF65-F5344CB8AC3E}">
        <p14:creationId xmlns:p14="http://schemas.microsoft.com/office/powerpoint/2010/main" val="14835242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Miles not curable</a:t>
            </a:r>
            <a:endParaRPr lang="en-GB" dirty="0"/>
          </a:p>
        </p:txBody>
      </p:sp>
      <p:sp>
        <p:nvSpPr>
          <p:cNvPr id="3" name="Content Placeholder 2"/>
          <p:cNvSpPr>
            <a:spLocks noGrp="1"/>
          </p:cNvSpPr>
          <p:nvPr>
            <p:ph idx="1"/>
          </p:nvPr>
        </p:nvSpPr>
        <p:spPr/>
        <p:txBody>
          <a:bodyPr>
            <a:normAutofit/>
          </a:bodyPr>
          <a:lstStyle/>
          <a:p>
            <a:pPr marL="114300" indent="0">
              <a:buNone/>
            </a:pPr>
            <a:r>
              <a:rPr lang="en-GB" sz="2800" dirty="0" smtClean="0"/>
              <a:t>‘Years </a:t>
            </a:r>
            <a:r>
              <a:rPr lang="en-GB" sz="2800" dirty="0"/>
              <a:t>of arcane medical tortures had almost managed to correct the severe deformities from which Miles had nearly died at birth.  Almost.  Curled like a frog in infancy, he now stood almost straight.  Chalk-stick bones, friable as talc, now were almost strong.  Wizened as an infant homunculus, he now stood almost four-foot-nine</a:t>
            </a:r>
            <a:r>
              <a:rPr lang="en-GB" sz="2800" dirty="0" smtClean="0"/>
              <a:t>.’ (</a:t>
            </a:r>
            <a:r>
              <a:rPr lang="en-GB" sz="2800" i="1" dirty="0" smtClean="0"/>
              <a:t>The </a:t>
            </a:r>
            <a:r>
              <a:rPr lang="en-GB" sz="2800" i="1" dirty="0" err="1" smtClean="0"/>
              <a:t>Vor</a:t>
            </a:r>
            <a:r>
              <a:rPr lang="en-GB" sz="2800" i="1" dirty="0" smtClean="0"/>
              <a:t> Game</a:t>
            </a:r>
            <a:r>
              <a:rPr lang="en-GB" sz="2800" dirty="0" smtClean="0"/>
              <a:t> 471</a:t>
            </a:r>
            <a:r>
              <a:rPr lang="en-GB" sz="2800" dirty="0"/>
              <a:t>)  </a:t>
            </a:r>
          </a:p>
        </p:txBody>
      </p:sp>
    </p:spTree>
    <p:extLst>
      <p:ext uri="{BB962C8B-B14F-4D97-AF65-F5344CB8AC3E}">
        <p14:creationId xmlns:p14="http://schemas.microsoft.com/office/powerpoint/2010/main" val="29014510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Miles: Cognitive Exceptionality</a:t>
            </a:r>
            <a:endParaRPr lang="en-GB" dirty="0"/>
          </a:p>
        </p:txBody>
      </p:sp>
      <p:sp>
        <p:nvSpPr>
          <p:cNvPr id="3" name="Content Placeholder 2"/>
          <p:cNvSpPr>
            <a:spLocks noGrp="1"/>
          </p:cNvSpPr>
          <p:nvPr>
            <p:ph idx="1"/>
          </p:nvPr>
        </p:nvSpPr>
        <p:spPr/>
        <p:txBody>
          <a:bodyPr/>
          <a:lstStyle/>
          <a:p>
            <a:r>
              <a:rPr lang="en-GB" sz="2400" dirty="0"/>
              <a:t>‘Miles thinks he’s a knight-errant.  A rational government wouldn’t allow him possession of a pocket-knife, let alone a space fleet’ </a:t>
            </a:r>
            <a:r>
              <a:rPr lang="en-GB" sz="2400" dirty="0" smtClean="0"/>
              <a:t>(</a:t>
            </a:r>
            <a:r>
              <a:rPr lang="en-GB" sz="2400" i="1" dirty="0" smtClean="0"/>
              <a:t>Mirror Dance</a:t>
            </a:r>
            <a:r>
              <a:rPr lang="en-GB" sz="2400" dirty="0" smtClean="0"/>
              <a:t> 473</a:t>
            </a:r>
            <a:r>
              <a:rPr lang="en-GB" sz="2400" dirty="0"/>
              <a:t>).  </a:t>
            </a:r>
          </a:p>
          <a:p>
            <a:r>
              <a:rPr lang="en-GB" sz="2400" dirty="0" smtClean="0"/>
              <a:t>‘we </a:t>
            </a:r>
            <a:r>
              <a:rPr lang="en-GB" sz="2400" dirty="0"/>
              <a:t>are discussing a young man upon whom [the planet] </a:t>
            </a:r>
            <a:r>
              <a:rPr lang="en-GB" sz="2400" dirty="0" err="1"/>
              <a:t>Barrayar</a:t>
            </a:r>
            <a:r>
              <a:rPr lang="en-GB" sz="2400" dirty="0"/>
              <a:t> laid so much unbearable stress, so much pain, he created an entire other personality to escape into.  He then persuaded several thousand galactic mercenaries to support his psychosis, and on top of that conned the </a:t>
            </a:r>
            <a:r>
              <a:rPr lang="en-GB" sz="2400" dirty="0" err="1"/>
              <a:t>Barrayaran</a:t>
            </a:r>
            <a:r>
              <a:rPr lang="en-GB" sz="2400" dirty="0"/>
              <a:t> Imperium into paying for it all. […] I grant you he’s a genius, but don’t you dare try to tell me he’s </a:t>
            </a:r>
            <a:r>
              <a:rPr lang="en-GB" sz="2400" dirty="0" smtClean="0"/>
              <a:t>sane’ </a:t>
            </a:r>
            <a:r>
              <a:rPr lang="en-GB" sz="2400" dirty="0"/>
              <a:t>(</a:t>
            </a:r>
            <a:r>
              <a:rPr lang="en-GB" sz="2400" i="1" dirty="0"/>
              <a:t>Mirror Dance</a:t>
            </a:r>
            <a:r>
              <a:rPr lang="en-GB" sz="2400" dirty="0"/>
              <a:t> 473)</a:t>
            </a:r>
          </a:p>
          <a:p>
            <a:endParaRPr lang="en-GB" dirty="0"/>
          </a:p>
        </p:txBody>
      </p:sp>
    </p:spTree>
    <p:extLst>
      <p:ext uri="{BB962C8B-B14F-4D97-AF65-F5344CB8AC3E}">
        <p14:creationId xmlns:p14="http://schemas.microsoft.com/office/powerpoint/2010/main" val="6456881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smtClean="0"/>
              <a:t>Mirror Dance </a:t>
            </a:r>
            <a:r>
              <a:rPr lang="en-GB" dirty="0" smtClean="0"/>
              <a:t>(1994)</a:t>
            </a:r>
            <a:endParaRPr lang="en-GB" i="1" dirty="0"/>
          </a:p>
        </p:txBody>
      </p:sp>
      <p:sp>
        <p:nvSpPr>
          <p:cNvPr id="3" name="Content Placeholder 2"/>
          <p:cNvSpPr>
            <a:spLocks noGrp="1"/>
          </p:cNvSpPr>
          <p:nvPr>
            <p:ph idx="1"/>
          </p:nvPr>
        </p:nvSpPr>
        <p:spPr/>
        <p:txBody>
          <a:bodyPr>
            <a:normAutofit/>
          </a:bodyPr>
          <a:lstStyle/>
          <a:p>
            <a:pPr marL="114300" indent="0">
              <a:buNone/>
            </a:pPr>
            <a:r>
              <a:rPr lang="en-GB" sz="3200" dirty="0" smtClean="0"/>
              <a:t>The Black Gang:</a:t>
            </a:r>
          </a:p>
          <a:p>
            <a:pPr lvl="1"/>
            <a:r>
              <a:rPr lang="en-GB" sz="3200" dirty="0" smtClean="0"/>
              <a:t>Howl (pain)</a:t>
            </a:r>
          </a:p>
          <a:p>
            <a:pPr lvl="1"/>
            <a:r>
              <a:rPr lang="en-GB" sz="3200" dirty="0" smtClean="0"/>
              <a:t>Gorge (force-feeding)</a:t>
            </a:r>
          </a:p>
          <a:p>
            <a:pPr lvl="1"/>
            <a:r>
              <a:rPr lang="en-GB" sz="3200" dirty="0" smtClean="0"/>
              <a:t>Grunt </a:t>
            </a:r>
            <a:r>
              <a:rPr lang="en-GB" sz="3200" dirty="0"/>
              <a:t>(sexual abuse</a:t>
            </a:r>
            <a:r>
              <a:rPr lang="en-GB" sz="3200" dirty="0" smtClean="0"/>
              <a:t>)</a:t>
            </a:r>
          </a:p>
          <a:p>
            <a:pPr lvl="1"/>
            <a:r>
              <a:rPr lang="en-GB" sz="3200" dirty="0" smtClean="0"/>
              <a:t>The Other</a:t>
            </a:r>
          </a:p>
          <a:p>
            <a:pPr lvl="1"/>
            <a:endParaRPr lang="en-GB" dirty="0"/>
          </a:p>
          <a:p>
            <a:pPr lvl="1"/>
            <a:endParaRPr lang="en-GB" dirty="0"/>
          </a:p>
        </p:txBody>
      </p:sp>
    </p:spTree>
    <p:extLst>
      <p:ext uri="{BB962C8B-B14F-4D97-AF65-F5344CB8AC3E}">
        <p14:creationId xmlns:p14="http://schemas.microsoft.com/office/powerpoint/2010/main" val="18111102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smtClean="0"/>
              <a:t>Mirror Dance</a:t>
            </a:r>
            <a:r>
              <a:rPr lang="en-GB" dirty="0" smtClean="0"/>
              <a:t> (1994)</a:t>
            </a:r>
            <a:endParaRPr lang="en-GB" i="1" dirty="0"/>
          </a:p>
        </p:txBody>
      </p:sp>
      <p:sp>
        <p:nvSpPr>
          <p:cNvPr id="3" name="Content Placeholder 2"/>
          <p:cNvSpPr>
            <a:spLocks noGrp="1"/>
          </p:cNvSpPr>
          <p:nvPr>
            <p:ph idx="1"/>
          </p:nvPr>
        </p:nvSpPr>
        <p:spPr/>
        <p:txBody>
          <a:bodyPr/>
          <a:lstStyle/>
          <a:p>
            <a:pPr marL="114300" indent="0">
              <a:buNone/>
            </a:pPr>
            <a:r>
              <a:rPr lang="en-GB" sz="2800" dirty="0" smtClean="0"/>
              <a:t>‘Gorge </a:t>
            </a:r>
            <a:r>
              <a:rPr lang="en-GB" sz="2800" dirty="0"/>
              <a:t>and Grunt and Howl and the Other had sent Lord Mark deep inside, to sleep through it all.  Poor, fragile Lord Mark, barely twelve weeks old. </a:t>
            </a:r>
          </a:p>
          <a:p>
            <a:pPr marL="114300" indent="0">
              <a:buNone/>
            </a:pPr>
            <a:r>
              <a:rPr lang="en-GB" sz="2800" dirty="0"/>
              <a:t>	</a:t>
            </a:r>
            <a:r>
              <a:rPr lang="en-GB" sz="2800" dirty="0" err="1"/>
              <a:t>Ryoval</a:t>
            </a:r>
            <a:r>
              <a:rPr lang="en-GB" sz="2800" dirty="0"/>
              <a:t> could not even see Lord Mark down in there.  Could not reach him.  Could not touch him.  Gorge and Grunt and Howl and the Other were all very careful not to wake the baby.  Tender and protective, they defended him.  They were </a:t>
            </a:r>
            <a:r>
              <a:rPr lang="en-GB" sz="2800" i="1" dirty="0"/>
              <a:t>equipped</a:t>
            </a:r>
            <a:r>
              <a:rPr lang="en-GB" sz="2800" dirty="0"/>
              <a:t> </a:t>
            </a:r>
            <a:r>
              <a:rPr lang="en-GB" sz="2800" dirty="0" smtClean="0"/>
              <a:t>to.’  </a:t>
            </a:r>
            <a:r>
              <a:rPr lang="en-GB" sz="2800" dirty="0"/>
              <a:t>(665) </a:t>
            </a:r>
            <a:endParaRPr lang="en-GB" sz="2800" dirty="0" smtClean="0"/>
          </a:p>
          <a:p>
            <a:pPr marL="114300" indent="0">
              <a:buNone/>
            </a:pPr>
            <a:endParaRPr lang="en-GB" sz="2800" dirty="0"/>
          </a:p>
          <a:p>
            <a:endParaRPr lang="en-GB" dirty="0"/>
          </a:p>
        </p:txBody>
      </p:sp>
    </p:spTree>
    <p:extLst>
      <p:ext uri="{BB962C8B-B14F-4D97-AF65-F5344CB8AC3E}">
        <p14:creationId xmlns:p14="http://schemas.microsoft.com/office/powerpoint/2010/main" val="26391611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smtClean="0"/>
              <a:t>Mirror Dance</a:t>
            </a:r>
            <a:r>
              <a:rPr lang="en-GB" dirty="0" smtClean="0"/>
              <a:t> (1994)</a:t>
            </a:r>
            <a:endParaRPr lang="en-GB" i="1" dirty="0"/>
          </a:p>
        </p:txBody>
      </p:sp>
      <p:sp>
        <p:nvSpPr>
          <p:cNvPr id="3" name="Content Placeholder 2"/>
          <p:cNvSpPr>
            <a:spLocks noGrp="1"/>
          </p:cNvSpPr>
          <p:nvPr>
            <p:ph idx="1"/>
          </p:nvPr>
        </p:nvSpPr>
        <p:spPr/>
        <p:txBody>
          <a:bodyPr>
            <a:normAutofit/>
          </a:bodyPr>
          <a:lstStyle/>
          <a:p>
            <a:r>
              <a:rPr lang="en-GB" sz="2800" dirty="0" smtClean="0"/>
              <a:t>‘</a:t>
            </a:r>
            <a:r>
              <a:rPr lang="en-GB" sz="2800" dirty="0"/>
              <a:t>He could make a thousand of them, at need.  He was an army, flowing round obstacles, impossible to destroy with any one cut’ (680). </a:t>
            </a:r>
            <a:endParaRPr lang="en-GB" sz="2800" dirty="0" smtClean="0"/>
          </a:p>
          <a:p>
            <a:r>
              <a:rPr lang="en-GB" sz="2800" dirty="0" smtClean="0"/>
              <a:t>‘</a:t>
            </a:r>
            <a:r>
              <a:rPr lang="en-GB" sz="2800" dirty="0"/>
              <a:t>Sometimes, insanity is not a tragedy.  Sometimes, it’s a strategy for survival.  Sometimes . . . it’s a triumph’ (</a:t>
            </a:r>
            <a:r>
              <a:rPr lang="en-GB" sz="2800" dirty="0" smtClean="0"/>
              <a:t>720).</a:t>
            </a:r>
          </a:p>
          <a:p>
            <a:r>
              <a:rPr lang="en-GB" sz="2800" dirty="0" smtClean="0"/>
              <a:t>‘</a:t>
            </a:r>
            <a:r>
              <a:rPr lang="en-GB" sz="2800" dirty="0"/>
              <a:t>they all ran together, he and the black gang, on the deepest level.  No part could be excised without butchering the whole.  </a:t>
            </a:r>
            <a:r>
              <a:rPr lang="en-GB" sz="2800" i="1" dirty="0"/>
              <a:t>So, I’ll just have to look after you all</a:t>
            </a:r>
            <a:r>
              <a:rPr lang="en-GB" sz="2800" dirty="0"/>
              <a:t>’ (740).</a:t>
            </a:r>
          </a:p>
        </p:txBody>
      </p:sp>
    </p:spTree>
    <p:extLst>
      <p:ext uri="{BB962C8B-B14F-4D97-AF65-F5344CB8AC3E}">
        <p14:creationId xmlns:p14="http://schemas.microsoft.com/office/powerpoint/2010/main" val="3796021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Science Fiction Potentials</a:t>
            </a:r>
            <a:endParaRPr lang="en-GB" dirty="0"/>
          </a:p>
        </p:txBody>
      </p:sp>
      <p:sp>
        <p:nvSpPr>
          <p:cNvPr id="3" name="Content Placeholder 2"/>
          <p:cNvSpPr>
            <a:spLocks noGrp="1"/>
          </p:cNvSpPr>
          <p:nvPr>
            <p:ph idx="1"/>
          </p:nvPr>
        </p:nvSpPr>
        <p:spPr/>
        <p:txBody>
          <a:bodyPr>
            <a:normAutofit lnSpcReduction="10000"/>
          </a:bodyPr>
          <a:lstStyle/>
          <a:p>
            <a:pPr marL="114300" indent="0">
              <a:buNone/>
            </a:pPr>
            <a:r>
              <a:rPr lang="en-GB" sz="3200" dirty="0" smtClean="0"/>
              <a:t>‘By </a:t>
            </a:r>
            <a:r>
              <a:rPr lang="en-GB" sz="3200" dirty="0"/>
              <a:t>presenting alternatives, the fantastic throws into relief the “real.”  Because works of the fantastic are simultaneously situated both within the writer's realm (and thus subject to the codes and conventions of the time in which they are written), and within the realm of the imaginary worlds constructed, they can both </a:t>
            </a:r>
            <a:r>
              <a:rPr lang="en-GB" sz="3200" dirty="0" err="1"/>
              <a:t>reenact</a:t>
            </a:r>
            <a:r>
              <a:rPr lang="en-GB" sz="3200" dirty="0"/>
              <a:t> and alter racial codes and </a:t>
            </a:r>
            <a:r>
              <a:rPr lang="en-GB" sz="3200" dirty="0" smtClean="0"/>
              <a:t>representations.’ </a:t>
            </a:r>
            <a:r>
              <a:rPr lang="en-GB" sz="2600" dirty="0" smtClean="0"/>
              <a:t>(Elisabeth Anne Leonard, </a:t>
            </a:r>
            <a:r>
              <a:rPr lang="en-GB" sz="2600" i="1" dirty="0"/>
              <a:t>Into Darkness Peering: Race and </a:t>
            </a:r>
            <a:r>
              <a:rPr lang="en-GB" sz="2600" i="1" dirty="0" err="1"/>
              <a:t>Color</a:t>
            </a:r>
            <a:r>
              <a:rPr lang="en-GB" sz="2600" i="1" dirty="0"/>
              <a:t> in the </a:t>
            </a:r>
            <a:r>
              <a:rPr lang="en-GB" sz="2600" i="1" dirty="0" smtClean="0"/>
              <a:t>Fantastic</a:t>
            </a:r>
            <a:r>
              <a:rPr lang="en-GB" sz="2600" dirty="0" smtClean="0"/>
              <a:t> 4</a:t>
            </a:r>
            <a:r>
              <a:rPr lang="en-GB" sz="2600" dirty="0"/>
              <a:t>)</a:t>
            </a:r>
          </a:p>
          <a:p>
            <a:pPr marL="114300" indent="0">
              <a:buNone/>
            </a:pPr>
            <a:endParaRPr lang="en-GB" dirty="0"/>
          </a:p>
        </p:txBody>
      </p:sp>
    </p:spTree>
    <p:extLst>
      <p:ext uri="{BB962C8B-B14F-4D97-AF65-F5344CB8AC3E}">
        <p14:creationId xmlns:p14="http://schemas.microsoft.com/office/powerpoint/2010/main" val="2485975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Relearning</a:t>
            </a:r>
            <a:endParaRPr lang="en-GB" dirty="0"/>
          </a:p>
        </p:txBody>
      </p:sp>
      <p:sp>
        <p:nvSpPr>
          <p:cNvPr id="3" name="Content Placeholder 2"/>
          <p:cNvSpPr>
            <a:spLocks noGrp="1"/>
          </p:cNvSpPr>
          <p:nvPr>
            <p:ph idx="1"/>
          </p:nvPr>
        </p:nvSpPr>
        <p:spPr>
          <a:xfrm>
            <a:off x="467544" y="1844824"/>
            <a:ext cx="7609656" cy="4555976"/>
          </a:xfrm>
        </p:spPr>
        <p:txBody>
          <a:bodyPr>
            <a:normAutofit lnSpcReduction="10000"/>
          </a:bodyPr>
          <a:lstStyle/>
          <a:p>
            <a:pPr marL="114300" indent="0">
              <a:buNone/>
            </a:pPr>
            <a:r>
              <a:rPr lang="en-GB" sz="2800" dirty="0"/>
              <a:t>“Disability” is not what most of us commonly think it is.  People with disabilities are not who or what we have been taught to assume they are.  The experience of disability is not what we have been told.  Most of the conventional wisdom about disabled people is wrong. […]  All of us, disabled and nondisabled alike, will never truly understand disability experiences and identities unless we examine what we think we know.  We all have a lot of relearning to do</a:t>
            </a:r>
            <a:r>
              <a:rPr lang="en-GB" sz="2800" dirty="0" smtClean="0"/>
              <a:t>. (</a:t>
            </a:r>
            <a:r>
              <a:rPr lang="en-GB" sz="2800" dirty="0" err="1"/>
              <a:t>Longmore</a:t>
            </a:r>
            <a:r>
              <a:rPr lang="en-GB" sz="2800" dirty="0"/>
              <a:t>, </a:t>
            </a:r>
            <a:r>
              <a:rPr lang="en-GB" sz="2800" i="1" dirty="0"/>
              <a:t>Why I Burned My Book</a:t>
            </a:r>
            <a:r>
              <a:rPr lang="en-GB" sz="2800" dirty="0"/>
              <a:t>, </a:t>
            </a:r>
            <a:r>
              <a:rPr lang="en-GB" sz="2800" dirty="0" smtClean="0"/>
              <a:t>13-14</a:t>
            </a:r>
            <a:r>
              <a:rPr lang="en-GB" sz="2800" dirty="0"/>
              <a:t>).</a:t>
            </a:r>
          </a:p>
          <a:p>
            <a:endParaRPr lang="en-GB"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1150" y="-99392"/>
            <a:ext cx="1212850" cy="172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07896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You might want to try…</a:t>
            </a:r>
            <a:endParaRPr lang="en-GB" dirty="0"/>
          </a:p>
        </p:txBody>
      </p:sp>
      <p:sp>
        <p:nvSpPr>
          <p:cNvPr id="3" name="Content Placeholder 2"/>
          <p:cNvSpPr>
            <a:spLocks noGrp="1"/>
          </p:cNvSpPr>
          <p:nvPr>
            <p:ph idx="1"/>
          </p:nvPr>
        </p:nvSpPr>
        <p:spPr>
          <a:xfrm>
            <a:off x="457200" y="1600200"/>
            <a:ext cx="4834880" cy="4637112"/>
          </a:xfrm>
        </p:spPr>
        <p:txBody>
          <a:bodyPr/>
          <a:lstStyle/>
          <a:p>
            <a:r>
              <a:rPr lang="en-GB" dirty="0" smtClean="0"/>
              <a:t>C.S. Friedman, </a:t>
            </a:r>
            <a:r>
              <a:rPr lang="en-GB" i="1" dirty="0" smtClean="0"/>
              <a:t>This Alien Shore</a:t>
            </a:r>
            <a:endParaRPr lang="en-GB" dirty="0" smtClean="0"/>
          </a:p>
          <a:p>
            <a:r>
              <a:rPr lang="en-GB" dirty="0" smtClean="0"/>
              <a:t>Peter Watts, ‘</a:t>
            </a:r>
            <a:r>
              <a:rPr lang="en-GB" dirty="0" err="1" smtClean="0"/>
              <a:t>Rifters</a:t>
            </a:r>
            <a:r>
              <a:rPr lang="en-GB" dirty="0" smtClean="0"/>
              <a:t>’ trilogy</a:t>
            </a:r>
          </a:p>
          <a:p>
            <a:r>
              <a:rPr lang="en-GB" dirty="0" smtClean="0"/>
              <a:t>Theodore Sturgeon, </a:t>
            </a:r>
            <a:r>
              <a:rPr lang="en-GB" i="1" dirty="0" smtClean="0"/>
              <a:t>More Than Human</a:t>
            </a:r>
            <a:endParaRPr lang="en-GB" dirty="0" smtClean="0"/>
          </a:p>
          <a:p>
            <a:r>
              <a:rPr lang="en-GB" dirty="0" smtClean="0"/>
              <a:t>Jacqueline </a:t>
            </a:r>
            <a:r>
              <a:rPr lang="en-GB" dirty="0" err="1" smtClean="0"/>
              <a:t>Koyanagi</a:t>
            </a:r>
            <a:r>
              <a:rPr lang="en-GB" dirty="0" smtClean="0"/>
              <a:t>, </a:t>
            </a:r>
            <a:r>
              <a:rPr lang="en-GB" i="1" dirty="0" smtClean="0"/>
              <a:t>Ascension</a:t>
            </a:r>
          </a:p>
          <a:p>
            <a:r>
              <a:rPr lang="en-GB" dirty="0" smtClean="0"/>
              <a:t>John Wyndham, </a:t>
            </a:r>
            <a:r>
              <a:rPr lang="en-GB" i="1" dirty="0" smtClean="0"/>
              <a:t>The </a:t>
            </a:r>
            <a:r>
              <a:rPr lang="en-GB" i="1" dirty="0" err="1" smtClean="0"/>
              <a:t>Chrysalids</a:t>
            </a:r>
            <a:endParaRPr lang="en-GB" dirty="0" smtClean="0"/>
          </a:p>
          <a:p>
            <a:r>
              <a:rPr lang="en-GB" dirty="0" smtClean="0"/>
              <a:t>Philip K. Dick, </a:t>
            </a:r>
            <a:r>
              <a:rPr lang="en-GB" i="1" dirty="0" smtClean="0"/>
              <a:t>Martian Time-Slip</a:t>
            </a:r>
            <a:endParaRPr lang="en-GB" dirty="0" smtClean="0"/>
          </a:p>
          <a:p>
            <a:r>
              <a:rPr lang="en-GB" dirty="0" smtClean="0"/>
              <a:t>Greg Egan, </a:t>
            </a:r>
            <a:r>
              <a:rPr lang="en-GB" i="1" dirty="0" smtClean="0"/>
              <a:t>Distress</a:t>
            </a:r>
          </a:p>
          <a:p>
            <a:r>
              <a:rPr lang="en-GB" dirty="0" smtClean="0"/>
              <a:t>Kathryn Allan and </a:t>
            </a:r>
            <a:r>
              <a:rPr lang="en-GB" dirty="0" err="1" smtClean="0"/>
              <a:t>Diibril</a:t>
            </a:r>
            <a:r>
              <a:rPr lang="en-GB" dirty="0" smtClean="0"/>
              <a:t> al-</a:t>
            </a:r>
            <a:r>
              <a:rPr lang="en-GB" dirty="0" err="1" smtClean="0"/>
              <a:t>Ayad</a:t>
            </a:r>
            <a:r>
              <a:rPr lang="en-GB" dirty="0" smtClean="0"/>
              <a:t> (</a:t>
            </a:r>
            <a:r>
              <a:rPr lang="en-GB" dirty="0" err="1" smtClean="0"/>
              <a:t>eds</a:t>
            </a:r>
            <a:r>
              <a:rPr lang="en-GB" dirty="0" smtClean="0"/>
              <a:t>), </a:t>
            </a:r>
            <a:r>
              <a:rPr lang="en-GB" i="1" dirty="0" smtClean="0"/>
              <a:t>Accessing the Future</a:t>
            </a:r>
          </a:p>
          <a:p>
            <a:r>
              <a:rPr lang="en-GB" dirty="0" smtClean="0"/>
              <a:t>Lois McMaster </a:t>
            </a:r>
            <a:r>
              <a:rPr lang="en-GB" dirty="0" err="1" smtClean="0"/>
              <a:t>Bujold</a:t>
            </a:r>
            <a:r>
              <a:rPr lang="en-GB" dirty="0" smtClean="0"/>
              <a:t>, </a:t>
            </a:r>
            <a:r>
              <a:rPr lang="en-GB" i="1" dirty="0" smtClean="0"/>
              <a:t>Falling Free</a:t>
            </a:r>
            <a:endParaRPr lang="en-GB" dirty="0" smtClean="0"/>
          </a:p>
          <a:p>
            <a:endParaRPr lang="en-GB" dirty="0"/>
          </a:p>
        </p:txBody>
      </p:sp>
      <p:pic>
        <p:nvPicPr>
          <p:cNvPr id="4" name="Picture 3"/>
          <p:cNvPicPr>
            <a:picLocks noChangeAspect="1"/>
          </p:cNvPicPr>
          <p:nvPr/>
        </p:nvPicPr>
        <p:blipFill>
          <a:blip r:embed="rId2"/>
          <a:stretch>
            <a:fillRect/>
          </a:stretch>
        </p:blipFill>
        <p:spPr>
          <a:xfrm>
            <a:off x="5508104" y="1584635"/>
            <a:ext cx="2933700" cy="4286250"/>
          </a:xfrm>
          <a:prstGeom prst="rect">
            <a:avLst/>
          </a:prstGeom>
        </p:spPr>
      </p:pic>
    </p:spTree>
    <p:extLst>
      <p:ext uri="{BB962C8B-B14F-4D97-AF65-F5344CB8AC3E}">
        <p14:creationId xmlns:p14="http://schemas.microsoft.com/office/powerpoint/2010/main" val="10506876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Want to know more?</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Jane </a:t>
            </a:r>
            <a:r>
              <a:rPr lang="en-GB" dirty="0" err="1" smtClean="0"/>
              <a:t>Stemp</a:t>
            </a:r>
            <a:r>
              <a:rPr lang="en-GB" dirty="0"/>
              <a:t>, </a:t>
            </a:r>
            <a:r>
              <a:rPr lang="en-GB" dirty="0" smtClean="0"/>
              <a:t>‘Devices </a:t>
            </a:r>
            <a:r>
              <a:rPr lang="en-GB" dirty="0"/>
              <a:t>and desires: </a:t>
            </a:r>
            <a:r>
              <a:rPr lang="en-GB" dirty="0" smtClean="0"/>
              <a:t>science </a:t>
            </a:r>
            <a:r>
              <a:rPr lang="en-GB" dirty="0"/>
              <a:t>fiction, fantasy and disability in literature for young people’ </a:t>
            </a:r>
            <a:r>
              <a:rPr lang="en-GB" dirty="0">
                <a:hlinkClick r:id="rId2"/>
              </a:rPr>
              <a:t>http://</a:t>
            </a:r>
            <a:r>
              <a:rPr lang="en-GB" dirty="0" smtClean="0">
                <a:hlinkClick r:id="rId2"/>
              </a:rPr>
              <a:t>dsq-sds.org/article/view/850/1025</a:t>
            </a:r>
            <a:endParaRPr lang="en-GB" dirty="0" smtClean="0"/>
          </a:p>
          <a:p>
            <a:r>
              <a:rPr lang="en-GB" dirty="0" smtClean="0"/>
              <a:t>Bleeding Chrome, Kathryn </a:t>
            </a:r>
            <a:r>
              <a:rPr lang="en-GB" dirty="0"/>
              <a:t>Allan’s blog: </a:t>
            </a:r>
            <a:r>
              <a:rPr lang="en-GB" dirty="0">
                <a:hlinkClick r:id="rId3"/>
              </a:rPr>
              <a:t>http://</a:t>
            </a:r>
            <a:r>
              <a:rPr lang="en-GB" dirty="0" smtClean="0">
                <a:hlinkClick r:id="rId3"/>
              </a:rPr>
              <a:t>www.academiceditingcanada.ca/blog</a:t>
            </a:r>
            <a:endParaRPr lang="en-GB" dirty="0" smtClean="0"/>
          </a:p>
          <a:p>
            <a:r>
              <a:rPr lang="en-GB" dirty="0" smtClean="0"/>
              <a:t>Ria </a:t>
            </a:r>
            <a:r>
              <a:rPr lang="en-GB" dirty="0" err="1" smtClean="0"/>
              <a:t>Cheyne</a:t>
            </a:r>
            <a:r>
              <a:rPr lang="en-GB" dirty="0" smtClean="0"/>
              <a:t>, ‘“She was born a thing”: Disability, the Cyborg and the </a:t>
            </a:r>
            <a:r>
              <a:rPr lang="en-GB" dirty="0" err="1" smtClean="0"/>
              <a:t>Posthuman</a:t>
            </a:r>
            <a:r>
              <a:rPr lang="en-GB" dirty="0" smtClean="0"/>
              <a:t> in Anne McCaffrey’s </a:t>
            </a:r>
            <a:r>
              <a:rPr lang="en-GB" i="1" dirty="0" smtClean="0"/>
              <a:t>The Ship Who Sang</a:t>
            </a:r>
            <a:r>
              <a:rPr lang="en-GB" dirty="0"/>
              <a:t>’ </a:t>
            </a:r>
            <a:r>
              <a:rPr lang="en-GB" dirty="0">
                <a:hlinkClick r:id="rId4"/>
              </a:rPr>
              <a:t>http://</a:t>
            </a:r>
            <a:r>
              <a:rPr lang="en-GB" dirty="0" smtClean="0">
                <a:hlinkClick r:id="rId4"/>
              </a:rPr>
              <a:t>www.jstor.org/stable/10.2979/jmodelite.36.3.138?seq=1#page_scan_tab_contents</a:t>
            </a:r>
            <a:r>
              <a:rPr lang="en-GB" dirty="0" smtClean="0"/>
              <a:t> and “Disability and Popular Fiction: </a:t>
            </a:r>
            <a:r>
              <a:rPr lang="en-GB" dirty="0"/>
              <a:t>Reading Representations” </a:t>
            </a:r>
            <a:r>
              <a:rPr lang="en-GB" dirty="0">
                <a:hlinkClick r:id="rId5"/>
              </a:rPr>
              <a:t>http://</a:t>
            </a:r>
            <a:r>
              <a:rPr lang="en-GB" dirty="0" smtClean="0">
                <a:hlinkClick r:id="rId5"/>
              </a:rPr>
              <a:t>online.liverpooluniversitypress.co.uk/doi/abs/10.3828/jlcds.2012.11</a:t>
            </a:r>
            <a:r>
              <a:rPr lang="en-GB" dirty="0" smtClean="0"/>
              <a:t> [both </a:t>
            </a:r>
            <a:r>
              <a:rPr lang="en-GB" dirty="0" err="1" smtClean="0"/>
              <a:t>paywalled</a:t>
            </a:r>
            <a:r>
              <a:rPr lang="en-GB" dirty="0" smtClean="0"/>
              <a:t> - email me!]</a:t>
            </a:r>
          </a:p>
          <a:p>
            <a:r>
              <a:rPr lang="en-GB" dirty="0" smtClean="0"/>
              <a:t>Special Needs in Strange Worlds column at </a:t>
            </a:r>
            <a:r>
              <a:rPr lang="en-GB" i="1" dirty="0" smtClean="0"/>
              <a:t>SF Signal</a:t>
            </a:r>
            <a:r>
              <a:rPr lang="en-GB" dirty="0"/>
              <a:t> </a:t>
            </a:r>
            <a:r>
              <a:rPr lang="en-GB" dirty="0">
                <a:hlinkClick r:id="rId6"/>
              </a:rPr>
              <a:t>http://www.sfsignal.com/archives/category/columns/special-needs-in-strange-worlds</a:t>
            </a:r>
            <a:r>
              <a:rPr lang="en-GB" dirty="0" smtClean="0">
                <a:hlinkClick r:id="rId6"/>
              </a:rPr>
              <a:t>/</a:t>
            </a:r>
            <a:r>
              <a:rPr lang="en-GB" dirty="0" smtClean="0"/>
              <a:t> </a:t>
            </a:r>
            <a:endParaRPr lang="en-GB" dirty="0"/>
          </a:p>
        </p:txBody>
      </p:sp>
    </p:spTree>
    <p:extLst>
      <p:ext uri="{BB962C8B-B14F-4D97-AF65-F5344CB8AC3E}">
        <p14:creationId xmlns:p14="http://schemas.microsoft.com/office/powerpoint/2010/main" val="110191373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Custom 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F497D"/>
      </a:hlink>
      <a:folHlink>
        <a:srgbClr val="FFFFFF"/>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2577</TotalTime>
  <Words>1480</Words>
  <Application>Microsoft Office PowerPoint</Application>
  <PresentationFormat>On-screen Show (4:3)</PresentationFormat>
  <Paragraphs>142</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Cambria</vt:lpstr>
      <vt:lpstr>Adjacency</vt:lpstr>
      <vt:lpstr>Science Fiction, Disability, and Disability Studies: A Short Introduction</vt:lpstr>
      <vt:lpstr>Structure</vt:lpstr>
      <vt:lpstr>Disability Studies is…</vt:lpstr>
      <vt:lpstr>Disability Studies</vt:lpstr>
      <vt:lpstr>Literary Disability Studies</vt:lpstr>
      <vt:lpstr>Assumptions</vt:lpstr>
      <vt:lpstr>Key Concepts</vt:lpstr>
      <vt:lpstr>Brief Timeline of Disability in SF</vt:lpstr>
      <vt:lpstr>PowerPoint Presentation</vt:lpstr>
      <vt:lpstr>Scholarship</vt:lpstr>
      <vt:lpstr>SF and Disability</vt:lpstr>
      <vt:lpstr>Potentials</vt:lpstr>
      <vt:lpstr>SF can…</vt:lpstr>
      <vt:lpstr>Alternative Environments</vt:lpstr>
      <vt:lpstr>Challenging Norms</vt:lpstr>
      <vt:lpstr>Challenging Negative Associations</vt:lpstr>
      <vt:lpstr>Lois McMaster Bujold</vt:lpstr>
      <vt:lpstr>Miles not curable</vt:lpstr>
      <vt:lpstr>Miles: Cognitive Exceptionality</vt:lpstr>
      <vt:lpstr>Mirror Dance (1994)</vt:lpstr>
      <vt:lpstr>Mirror Dance (1994)</vt:lpstr>
      <vt:lpstr>Mirror Dance (1994)</vt:lpstr>
      <vt:lpstr>Science Fiction Potentials</vt:lpstr>
      <vt:lpstr>Relearning</vt:lpstr>
      <vt:lpstr>You might want to try…</vt:lpstr>
      <vt:lpstr>Want to know more?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Normal?  Cognitive Exceptionality and Science Fiction</dc:title>
  <dc:creator>Ria Cheyne</dc:creator>
  <cp:lastModifiedBy>Microsoft account</cp:lastModifiedBy>
  <cp:revision>60</cp:revision>
  <cp:lastPrinted>2015-08-06T09:38:08Z</cp:lastPrinted>
  <dcterms:created xsi:type="dcterms:W3CDTF">2014-11-26T11:07:57Z</dcterms:created>
  <dcterms:modified xsi:type="dcterms:W3CDTF">2015-08-11T10:44:38Z</dcterms:modified>
</cp:coreProperties>
</file>