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9"/>
  </p:handoutMasterIdLst>
  <p:sldIdLst>
    <p:sldId id="256" r:id="rId2"/>
    <p:sldId id="272" r:id="rId3"/>
    <p:sldId id="283" r:id="rId4"/>
    <p:sldId id="282" r:id="rId5"/>
    <p:sldId id="262" r:id="rId6"/>
    <p:sldId id="261" r:id="rId7"/>
    <p:sldId id="274" r:id="rId8"/>
    <p:sldId id="284" r:id="rId9"/>
    <p:sldId id="275" r:id="rId10"/>
    <p:sldId id="276" r:id="rId11"/>
    <p:sldId id="281" r:id="rId12"/>
    <p:sldId id="277" r:id="rId13"/>
    <p:sldId id="278" r:id="rId14"/>
    <p:sldId id="269" r:id="rId15"/>
    <p:sldId id="266" r:id="rId16"/>
    <p:sldId id="273" r:id="rId17"/>
    <p:sldId id="260" r:id="rId18"/>
  </p:sldIdLst>
  <p:sldSz cx="9144000" cy="6858000" type="screen4x3"/>
  <p:notesSz cx="6858000" cy="98742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22" d="100"/>
          <a:sy n="122" d="100"/>
        </p:scale>
        <p:origin x="-1314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136BAF-63F4-4FF8-A88E-40CDE5C8633F}" type="doc">
      <dgm:prSet loTypeId="urn:microsoft.com/office/officeart/2005/8/layout/venn1" loCatId="relationship" qsTypeId="urn:microsoft.com/office/officeart/2005/8/quickstyle/simple5" qsCatId="simple" csTypeId="urn:microsoft.com/office/officeart/2005/8/colors/accent1_4" csCatId="accent1" phldr="1"/>
      <dgm:spPr/>
    </dgm:pt>
    <dgm:pt modelId="{74C5E895-199F-4CA3-8DBB-FFC6A75C2182}">
      <dgm:prSet phldrT="[Text]"/>
      <dgm:spPr/>
      <dgm:t>
        <a:bodyPr/>
        <a:lstStyle/>
        <a:p>
          <a:r>
            <a:rPr lang="en-GB" dirty="0" smtClean="0"/>
            <a:t>Literary Studies</a:t>
          </a:r>
          <a:endParaRPr lang="en-GB" dirty="0"/>
        </a:p>
      </dgm:t>
    </dgm:pt>
    <dgm:pt modelId="{AA9CAA89-0B99-47DA-8906-B8A7A43674D4}" type="parTrans" cxnId="{318DDF86-48BA-4E7C-837A-923D9A3450C3}">
      <dgm:prSet/>
      <dgm:spPr/>
      <dgm:t>
        <a:bodyPr/>
        <a:lstStyle/>
        <a:p>
          <a:endParaRPr lang="en-GB"/>
        </a:p>
      </dgm:t>
    </dgm:pt>
    <dgm:pt modelId="{99D05B67-334B-4E04-8A50-F1D5C7587894}" type="sibTrans" cxnId="{318DDF86-48BA-4E7C-837A-923D9A3450C3}">
      <dgm:prSet/>
      <dgm:spPr/>
      <dgm:t>
        <a:bodyPr/>
        <a:lstStyle/>
        <a:p>
          <a:endParaRPr lang="en-GB"/>
        </a:p>
      </dgm:t>
    </dgm:pt>
    <dgm:pt modelId="{3DE20189-EDC8-4C89-9FAA-188D3648D413}">
      <dgm:prSet phldrT="[Text]"/>
      <dgm:spPr/>
      <dgm:t>
        <a:bodyPr/>
        <a:lstStyle/>
        <a:p>
          <a:r>
            <a:rPr lang="en-GB" dirty="0" smtClean="0"/>
            <a:t>Disability Studies</a:t>
          </a:r>
          <a:endParaRPr lang="en-GB" dirty="0"/>
        </a:p>
      </dgm:t>
    </dgm:pt>
    <dgm:pt modelId="{4CB2BCA6-C018-4A85-80D9-3D4BFE365D13}" type="parTrans" cxnId="{7905E453-67D3-44EF-8936-860DD88C39BE}">
      <dgm:prSet/>
      <dgm:spPr/>
      <dgm:t>
        <a:bodyPr/>
        <a:lstStyle/>
        <a:p>
          <a:endParaRPr lang="en-GB"/>
        </a:p>
      </dgm:t>
    </dgm:pt>
    <dgm:pt modelId="{72D3D549-EF04-47CF-8A7B-596A3003D937}" type="sibTrans" cxnId="{7905E453-67D3-44EF-8936-860DD88C39BE}">
      <dgm:prSet/>
      <dgm:spPr/>
      <dgm:t>
        <a:bodyPr/>
        <a:lstStyle/>
        <a:p>
          <a:endParaRPr lang="en-GB"/>
        </a:p>
      </dgm:t>
    </dgm:pt>
    <dgm:pt modelId="{772C40A6-BD80-487D-BB59-C50A15D6E730}" type="pres">
      <dgm:prSet presAssocID="{65136BAF-63F4-4FF8-A88E-40CDE5C8633F}" presName="compositeShape" presStyleCnt="0">
        <dgm:presLayoutVars>
          <dgm:chMax val="7"/>
          <dgm:dir/>
          <dgm:resizeHandles val="exact"/>
        </dgm:presLayoutVars>
      </dgm:prSet>
      <dgm:spPr/>
    </dgm:pt>
    <dgm:pt modelId="{EAE7B558-3A05-4412-A790-BFD1C1005A87}" type="pres">
      <dgm:prSet presAssocID="{74C5E895-199F-4CA3-8DBB-FFC6A75C2182}" presName="circ1" presStyleLbl="vennNode1" presStyleIdx="0" presStyleCnt="2"/>
      <dgm:spPr/>
      <dgm:t>
        <a:bodyPr/>
        <a:lstStyle/>
        <a:p>
          <a:endParaRPr lang="en-GB"/>
        </a:p>
      </dgm:t>
    </dgm:pt>
    <dgm:pt modelId="{4E437E4C-DD90-492E-80E1-484A7FFF085A}" type="pres">
      <dgm:prSet presAssocID="{74C5E895-199F-4CA3-8DBB-FFC6A75C2182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42D0ADE-06B1-4926-ABAD-FE459C2D0930}" type="pres">
      <dgm:prSet presAssocID="{3DE20189-EDC8-4C89-9FAA-188D3648D413}" presName="circ2" presStyleLbl="vennNode1" presStyleIdx="1" presStyleCnt="2"/>
      <dgm:spPr/>
      <dgm:t>
        <a:bodyPr/>
        <a:lstStyle/>
        <a:p>
          <a:endParaRPr lang="en-GB"/>
        </a:p>
      </dgm:t>
    </dgm:pt>
    <dgm:pt modelId="{3D7F9F39-9C78-4772-BDF3-F2960908E869}" type="pres">
      <dgm:prSet presAssocID="{3DE20189-EDC8-4C89-9FAA-188D3648D413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F3A49986-85F8-4849-B10A-6DD31F735FDA}" type="presOf" srcId="{3DE20189-EDC8-4C89-9FAA-188D3648D413}" destId="{242D0ADE-06B1-4926-ABAD-FE459C2D0930}" srcOrd="0" destOrd="0" presId="urn:microsoft.com/office/officeart/2005/8/layout/venn1"/>
    <dgm:cxn modelId="{C5C17FDB-830B-4921-A145-F441FA792F79}" type="presOf" srcId="{65136BAF-63F4-4FF8-A88E-40CDE5C8633F}" destId="{772C40A6-BD80-487D-BB59-C50A15D6E730}" srcOrd="0" destOrd="0" presId="urn:microsoft.com/office/officeart/2005/8/layout/venn1"/>
    <dgm:cxn modelId="{675300FB-9201-43C0-AF41-71FD40E7FD3C}" type="presOf" srcId="{74C5E895-199F-4CA3-8DBB-FFC6A75C2182}" destId="{4E437E4C-DD90-492E-80E1-484A7FFF085A}" srcOrd="1" destOrd="0" presId="urn:microsoft.com/office/officeart/2005/8/layout/venn1"/>
    <dgm:cxn modelId="{36646749-FC33-4174-BFC6-BE34529800C9}" type="presOf" srcId="{3DE20189-EDC8-4C89-9FAA-188D3648D413}" destId="{3D7F9F39-9C78-4772-BDF3-F2960908E869}" srcOrd="1" destOrd="0" presId="urn:microsoft.com/office/officeart/2005/8/layout/venn1"/>
    <dgm:cxn modelId="{0567B8B9-D9DD-4EA5-B288-8975EA7DD52E}" type="presOf" srcId="{74C5E895-199F-4CA3-8DBB-FFC6A75C2182}" destId="{EAE7B558-3A05-4412-A790-BFD1C1005A87}" srcOrd="0" destOrd="0" presId="urn:microsoft.com/office/officeart/2005/8/layout/venn1"/>
    <dgm:cxn modelId="{7905E453-67D3-44EF-8936-860DD88C39BE}" srcId="{65136BAF-63F4-4FF8-A88E-40CDE5C8633F}" destId="{3DE20189-EDC8-4C89-9FAA-188D3648D413}" srcOrd="1" destOrd="0" parTransId="{4CB2BCA6-C018-4A85-80D9-3D4BFE365D13}" sibTransId="{72D3D549-EF04-47CF-8A7B-596A3003D937}"/>
    <dgm:cxn modelId="{318DDF86-48BA-4E7C-837A-923D9A3450C3}" srcId="{65136BAF-63F4-4FF8-A88E-40CDE5C8633F}" destId="{74C5E895-199F-4CA3-8DBB-FFC6A75C2182}" srcOrd="0" destOrd="0" parTransId="{AA9CAA89-0B99-47DA-8906-B8A7A43674D4}" sibTransId="{99D05B67-334B-4E04-8A50-F1D5C7587894}"/>
    <dgm:cxn modelId="{C0B6F0CA-6236-463C-AA99-8D95205AAE0B}" type="presParOf" srcId="{772C40A6-BD80-487D-BB59-C50A15D6E730}" destId="{EAE7B558-3A05-4412-A790-BFD1C1005A87}" srcOrd="0" destOrd="0" presId="urn:microsoft.com/office/officeart/2005/8/layout/venn1"/>
    <dgm:cxn modelId="{070F5417-6D26-42B4-A3C0-862D0AF1E140}" type="presParOf" srcId="{772C40A6-BD80-487D-BB59-C50A15D6E730}" destId="{4E437E4C-DD90-492E-80E1-484A7FFF085A}" srcOrd="1" destOrd="0" presId="urn:microsoft.com/office/officeart/2005/8/layout/venn1"/>
    <dgm:cxn modelId="{CBF717AF-33EB-4974-B505-D3804F1E8C7D}" type="presParOf" srcId="{772C40A6-BD80-487D-BB59-C50A15D6E730}" destId="{242D0ADE-06B1-4926-ABAD-FE459C2D0930}" srcOrd="2" destOrd="0" presId="urn:microsoft.com/office/officeart/2005/8/layout/venn1"/>
    <dgm:cxn modelId="{04CA9345-A6A2-47FB-A9C2-09915E41C695}" type="presParOf" srcId="{772C40A6-BD80-487D-BB59-C50A15D6E730}" destId="{3D7F9F39-9C78-4772-BDF3-F2960908E869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E7B558-3A05-4412-A790-BFD1C1005A87}">
      <dsp:nvSpPr>
        <dsp:cNvPr id="0" name=""/>
        <dsp:cNvSpPr/>
      </dsp:nvSpPr>
      <dsp:spPr>
        <a:xfrm>
          <a:off x="147669" y="239559"/>
          <a:ext cx="3642504" cy="3642504"/>
        </a:xfrm>
        <a:prstGeom prst="ellipse">
          <a:avLst/>
        </a:prstGeom>
        <a:solidFill>
          <a:schemeClr val="accent1">
            <a:shade val="80000"/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shade val="80000"/>
              <a:alpha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400" kern="1200" dirty="0" smtClean="0"/>
            <a:t>Literary Studies</a:t>
          </a:r>
          <a:endParaRPr lang="en-GB" sz="4400" kern="1200" dirty="0"/>
        </a:p>
      </dsp:txBody>
      <dsp:txXfrm>
        <a:off x="656307" y="669089"/>
        <a:ext cx="2100183" cy="2783445"/>
      </dsp:txXfrm>
    </dsp:sp>
    <dsp:sp modelId="{242D0ADE-06B1-4926-ABAD-FE459C2D0930}">
      <dsp:nvSpPr>
        <dsp:cNvPr id="0" name=""/>
        <dsp:cNvSpPr/>
      </dsp:nvSpPr>
      <dsp:spPr>
        <a:xfrm>
          <a:off x="2772897" y="239559"/>
          <a:ext cx="3642504" cy="3642504"/>
        </a:xfrm>
        <a:prstGeom prst="ellipse">
          <a:avLst/>
        </a:prstGeom>
        <a:solidFill>
          <a:schemeClr val="accent1">
            <a:shade val="80000"/>
            <a:alpha val="50000"/>
            <a:hueOff val="375058"/>
            <a:satOff val="-7064"/>
            <a:lumOff val="3478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shade val="80000"/>
              <a:alpha val="50000"/>
              <a:hueOff val="375058"/>
              <a:satOff val="-7064"/>
              <a:lumOff val="34788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400" kern="1200" dirty="0" smtClean="0"/>
            <a:t>Disability Studies</a:t>
          </a:r>
          <a:endParaRPr lang="en-GB" sz="4400" kern="1200" dirty="0"/>
        </a:p>
      </dsp:txBody>
      <dsp:txXfrm>
        <a:off x="3806581" y="669089"/>
        <a:ext cx="2100183" cy="27834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3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3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0649A7-3B98-486D-BD2C-EBFBA1E340DD}" type="datetimeFigureOut">
              <a:rPr lang="en-GB" smtClean="0"/>
              <a:t>26/11/2014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8824"/>
            <a:ext cx="29718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378824"/>
            <a:ext cx="29718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9D21E2-C52B-4486-8846-4916E1A5B1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94370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88AE1-CD46-405F-A395-566F28A55094}" type="datetimeFigureOut">
              <a:rPr lang="en-GB" smtClean="0"/>
              <a:t>26/11/2014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7059-3076-4AE2-85E8-D44E0670D7B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88AE1-CD46-405F-A395-566F28A55094}" type="datetimeFigureOut">
              <a:rPr lang="en-GB" smtClean="0"/>
              <a:t>26/11/2014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7059-3076-4AE2-85E8-D44E0670D7B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88AE1-CD46-405F-A395-566F28A55094}" type="datetimeFigureOut">
              <a:rPr lang="en-GB" smtClean="0"/>
              <a:t>26/11/2014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7059-3076-4AE2-85E8-D44E0670D7B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88AE1-CD46-405F-A395-566F28A55094}" type="datetimeFigureOut">
              <a:rPr lang="en-GB" smtClean="0"/>
              <a:t>26/11/2014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7059-3076-4AE2-85E8-D44E0670D7B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88AE1-CD46-405F-A395-566F28A55094}" type="datetimeFigureOut">
              <a:rPr lang="en-GB" smtClean="0"/>
              <a:t>26/11/2014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7059-3076-4AE2-85E8-D44E0670D7B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88AE1-CD46-405F-A395-566F28A55094}" type="datetimeFigureOut">
              <a:rPr lang="en-GB" smtClean="0"/>
              <a:t>26/11/2014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7059-3076-4AE2-85E8-D44E0670D7B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88AE1-CD46-405F-A395-566F28A55094}" type="datetimeFigureOut">
              <a:rPr lang="en-GB" smtClean="0"/>
              <a:t>26/11/2014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7059-3076-4AE2-85E8-D44E0670D7B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88AE1-CD46-405F-A395-566F28A55094}" type="datetimeFigureOut">
              <a:rPr lang="en-GB" smtClean="0"/>
              <a:t>26/11/2014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7059-3076-4AE2-85E8-D44E0670D7BB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88AE1-CD46-405F-A395-566F28A55094}" type="datetimeFigureOut">
              <a:rPr lang="en-GB" smtClean="0"/>
              <a:t>26/11/2014</a:t>
            </a:fld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F377059-3076-4AE2-85E8-D44E0670D7BB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88AE1-CD46-405F-A395-566F28A55094}" type="datetimeFigureOut">
              <a:rPr lang="en-GB" smtClean="0"/>
              <a:t>26/11/2014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7059-3076-4AE2-85E8-D44E0670D7B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88AE1-CD46-405F-A395-566F28A55094}" type="datetimeFigureOut">
              <a:rPr lang="en-GB" smtClean="0"/>
              <a:t>26/11/2014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7059-3076-4AE2-85E8-D44E0670D7B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9F377059-3076-4AE2-85E8-D44E0670D7BB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6BA88AE1-CD46-405F-A395-566F28A55094}" type="datetimeFigureOut">
              <a:rPr lang="en-GB" smtClean="0"/>
              <a:t>26/11/2014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wa.org/p/cm/ld/fid=578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bookclubs.barnesandnoble.com/t5/Unabashedly-Bookish-The-BN/P-T-S-D-esire/ba-p/378523" TargetMode="External"/><Relationship Id="rId2" Type="http://schemas.openxmlformats.org/officeDocument/2006/relationships/hyperlink" Target="http://meloukhia.net/2014/01/ptsd_is_not_romantic_or_sexy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onkeybearreviews.com/2009/12/17/romance-novels-and-depression-a-taboo-topic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ublishersweekly.com/pw/by-topic/new-titles/adult-announcements/article/59947-in-love-and-war-romance-2013.html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412776"/>
            <a:ext cx="7342584" cy="2604119"/>
          </a:xfrm>
        </p:spPr>
        <p:txBody>
          <a:bodyPr/>
          <a:lstStyle/>
          <a:p>
            <a:r>
              <a:rPr lang="en-GB" sz="4800" dirty="0" smtClean="0"/>
              <a:t>The Romantic Impairment: PTSD in Contemporary Romance</a:t>
            </a:r>
            <a:endParaRPr lang="en-GB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437112"/>
            <a:ext cx="6766520" cy="1728192"/>
          </a:xfrm>
        </p:spPr>
        <p:txBody>
          <a:bodyPr>
            <a:normAutofit/>
          </a:bodyPr>
          <a:lstStyle/>
          <a:p>
            <a:r>
              <a:rPr lang="en-GB" sz="2800" dirty="0" err="1" smtClean="0">
                <a:solidFill>
                  <a:schemeClr val="tx1"/>
                </a:solidFill>
              </a:rPr>
              <a:t>Ria</a:t>
            </a:r>
            <a:r>
              <a:rPr lang="en-GB" sz="2800" dirty="0" smtClean="0">
                <a:solidFill>
                  <a:schemeClr val="tx1"/>
                </a:solidFill>
              </a:rPr>
              <a:t> Cheyne, Liverpool Hope University</a:t>
            </a:r>
          </a:p>
          <a:p>
            <a:r>
              <a:rPr lang="en-GB" dirty="0" smtClean="0">
                <a:solidFill>
                  <a:schemeClr val="tx1"/>
                </a:solidFill>
              </a:rPr>
              <a:t>riacheyne@googlemail.com</a:t>
            </a:r>
          </a:p>
          <a:p>
            <a:r>
              <a:rPr lang="en-GB" dirty="0" smtClean="0">
                <a:solidFill>
                  <a:schemeClr val="tx1"/>
                </a:solidFill>
              </a:rPr>
              <a:t>riacheyne.net</a:t>
            </a:r>
          </a:p>
          <a:p>
            <a:r>
              <a:rPr lang="en-GB" dirty="0" smtClean="0">
                <a:solidFill>
                  <a:schemeClr val="tx1"/>
                </a:solidFill>
              </a:rPr>
              <a:t>@</a:t>
            </a:r>
            <a:r>
              <a:rPr lang="en-GB" dirty="0" err="1" smtClean="0">
                <a:solidFill>
                  <a:schemeClr val="tx1"/>
                </a:solidFill>
              </a:rPr>
              <a:t>riacheyne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6613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Structure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Locating this research</a:t>
            </a:r>
          </a:p>
          <a:p>
            <a:r>
              <a:rPr lang="en-GB" sz="3200" dirty="0" smtClean="0"/>
              <a:t>Romance novels</a:t>
            </a:r>
          </a:p>
          <a:p>
            <a:r>
              <a:rPr lang="en-GB" sz="3200" dirty="0" smtClean="0"/>
              <a:t>Disability in Romance Novels</a:t>
            </a:r>
          </a:p>
          <a:p>
            <a:r>
              <a:rPr lang="en-GB" sz="3200" dirty="0" smtClean="0"/>
              <a:t>PTSD as romantic impairment</a:t>
            </a:r>
          </a:p>
          <a:p>
            <a:r>
              <a:rPr lang="en-GB" sz="3200" dirty="0" smtClean="0"/>
              <a:t>Potentials and Problems</a:t>
            </a:r>
          </a:p>
          <a:p>
            <a:r>
              <a:rPr lang="en-GB" sz="3200" dirty="0" smtClean="0"/>
              <a:t>A Counter-Example: Ruth Wind, </a:t>
            </a:r>
            <a:r>
              <a:rPr lang="en-GB" sz="3200" i="1" dirty="0" smtClean="0"/>
              <a:t>Reckless</a:t>
            </a:r>
            <a:r>
              <a:rPr lang="en-GB" sz="3200" dirty="0"/>
              <a:t> </a:t>
            </a:r>
            <a:r>
              <a:rPr lang="en-GB" sz="3200" dirty="0" smtClean="0"/>
              <a:t>(1997)</a:t>
            </a:r>
          </a:p>
          <a:p>
            <a:r>
              <a:rPr lang="en-GB" sz="3200" dirty="0" smtClean="0"/>
              <a:t>Conclusion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2526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Locating My Work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 smtClean="0"/>
              <a:t>Analyse representations of disability in literature for:</a:t>
            </a:r>
          </a:p>
          <a:p>
            <a:pPr lvl="1"/>
            <a:r>
              <a:rPr lang="en-GB" sz="2400" dirty="0" smtClean="0"/>
              <a:t>what they might reveal about a disabling society</a:t>
            </a:r>
          </a:p>
          <a:p>
            <a:pPr lvl="1"/>
            <a:r>
              <a:rPr lang="en-GB" sz="2400" dirty="0" smtClean="0"/>
              <a:t>new insights into texts (and genres)</a:t>
            </a:r>
          </a:p>
          <a:p>
            <a:r>
              <a:rPr lang="en-GB" sz="2400" dirty="0" smtClean="0"/>
              <a:t>Focus on representations of disability in contemporary popular fiction, particularly genre fiction</a:t>
            </a:r>
          </a:p>
          <a:p>
            <a:r>
              <a:rPr lang="en-GB" sz="2400" dirty="0" smtClean="0"/>
              <a:t>Interested in texts circulating in culture and the effects they have</a:t>
            </a:r>
          </a:p>
          <a:p>
            <a:r>
              <a:rPr lang="en-GB" sz="2400" dirty="0" smtClean="0"/>
              <a:t>Starting point: representations reflect and shape attitudes towards disability</a:t>
            </a:r>
          </a:p>
          <a:p>
            <a:r>
              <a:rPr lang="en-GB" sz="2400" dirty="0" smtClean="0"/>
              <a:t>Caveat: representations and their effects are complex</a:t>
            </a:r>
          </a:p>
          <a:p>
            <a:pPr lvl="0">
              <a:buClr>
                <a:srgbClr val="4F81BD"/>
              </a:buClr>
            </a:pPr>
            <a:r>
              <a:rPr lang="en-GB" sz="2400" dirty="0">
                <a:solidFill>
                  <a:prstClr val="black"/>
                </a:solidFill>
              </a:rPr>
              <a:t>Not interested in reading as therapy or writing as therapy</a:t>
            </a:r>
          </a:p>
          <a:p>
            <a:endParaRPr lang="en-GB" dirty="0" smtClean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1807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5157192"/>
            <a:ext cx="7620000" cy="1143000"/>
          </a:xfrm>
        </p:spPr>
        <p:txBody>
          <a:bodyPr/>
          <a:lstStyle/>
          <a:p>
            <a:r>
              <a:rPr lang="en-GB" dirty="0" smtClean="0">
                <a:solidFill>
                  <a:schemeClr val="tx1"/>
                </a:solidFill>
                <a:latin typeface="+mn-lt"/>
              </a:rPr>
              <a:t>(Critical) Medical Humanities?</a:t>
            </a:r>
            <a:endParaRPr lang="en-GB" dirty="0">
              <a:solidFill>
                <a:schemeClr val="tx1"/>
              </a:solidFill>
              <a:latin typeface="+mn-lt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1086590"/>
              </p:ext>
            </p:extLst>
          </p:nvPr>
        </p:nvGraphicFramePr>
        <p:xfrm>
          <a:off x="1187624" y="299629"/>
          <a:ext cx="6563072" cy="4121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021573" y="1988840"/>
            <a:ext cx="9361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/>
              <a:t>Me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290460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 smtClean="0"/>
              <a:t>The Romance Novel</a:t>
            </a:r>
            <a:endParaRPr lang="en-GB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14300" indent="0">
              <a:buNone/>
            </a:pPr>
            <a:r>
              <a:rPr lang="en-GB" sz="2800" b="1" dirty="0" smtClean="0"/>
              <a:t>A </a:t>
            </a:r>
            <a:r>
              <a:rPr lang="en-GB" sz="2800" b="1" dirty="0"/>
              <a:t>Central Love Story</a:t>
            </a:r>
            <a:r>
              <a:rPr lang="en-GB" sz="2800" dirty="0"/>
              <a:t>: The main plot </a:t>
            </a:r>
            <a:r>
              <a:rPr lang="en-GB" sz="2800" dirty="0" err="1"/>
              <a:t>centers</a:t>
            </a:r>
            <a:r>
              <a:rPr lang="en-GB" sz="2800" dirty="0"/>
              <a:t> around individuals falling in love and struggling to make the relationship work. A writer can include as many subplots as he/she wants as long as the love story is the main focus of the novel</a:t>
            </a:r>
            <a:r>
              <a:rPr lang="en-GB" sz="2800" dirty="0" smtClean="0"/>
              <a:t>.</a:t>
            </a:r>
            <a:r>
              <a:rPr lang="en-GB" sz="2800" dirty="0"/>
              <a:t/>
            </a:r>
            <a:br>
              <a:rPr lang="en-GB" sz="2800" dirty="0"/>
            </a:br>
            <a:r>
              <a:rPr lang="en-GB" sz="2800" b="1" dirty="0"/>
              <a:t>An Emotionally Satisfying and Optimistic Ending</a:t>
            </a:r>
            <a:r>
              <a:rPr lang="en-GB" sz="2800" dirty="0"/>
              <a:t>: In a romance, the lovers who risk and struggle for each other and their relationship are rewarded with emotional justice and unconditional love. </a:t>
            </a:r>
            <a:endParaRPr lang="en-GB" sz="2800" dirty="0" smtClean="0"/>
          </a:p>
          <a:p>
            <a:pPr marL="114300" indent="0">
              <a:buNone/>
            </a:pPr>
            <a:r>
              <a:rPr lang="en-GB" sz="2800" dirty="0" smtClean="0"/>
              <a:t>Romance Writers of America, </a:t>
            </a:r>
            <a:r>
              <a:rPr lang="en-GB" sz="2400" dirty="0" smtClean="0">
                <a:hlinkClick r:id="rId2"/>
              </a:rPr>
              <a:t>http</a:t>
            </a:r>
            <a:r>
              <a:rPr lang="en-GB" sz="2400" dirty="0">
                <a:hlinkClick r:id="rId2"/>
              </a:rPr>
              <a:t>://</a:t>
            </a:r>
            <a:r>
              <a:rPr lang="en-GB" sz="2400" dirty="0" smtClean="0">
                <a:hlinkClick r:id="rId2"/>
              </a:rPr>
              <a:t>www.rwa.org/p/cm/ld/fid=578</a:t>
            </a:r>
            <a:r>
              <a:rPr lang="en-GB" sz="2400" dirty="0" smtClean="0"/>
              <a:t>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312402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Romance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Most popular of popular genres – consistently c. 13% of US consumer book market sales</a:t>
            </a:r>
          </a:p>
          <a:p>
            <a:r>
              <a:rPr lang="en-GB" sz="3200" dirty="0">
                <a:solidFill>
                  <a:srgbClr val="333333"/>
                </a:solidFill>
              </a:rPr>
              <a:t> </a:t>
            </a:r>
            <a:r>
              <a:rPr lang="en-GB" sz="3200" dirty="0"/>
              <a:t>$1.08 billion </a:t>
            </a:r>
            <a:r>
              <a:rPr lang="en-GB" sz="3200" dirty="0" smtClean="0"/>
              <a:t>sales in 2013 (RWA)</a:t>
            </a:r>
          </a:p>
          <a:p>
            <a:r>
              <a:rPr lang="en-GB" sz="3200" dirty="0" smtClean="0"/>
              <a:t>‘the most popular, least respected’ literary genre (Regis, </a:t>
            </a:r>
            <a:r>
              <a:rPr lang="en-GB" sz="3200" i="1" dirty="0" smtClean="0"/>
              <a:t>A Natural History of the Romance Novel</a:t>
            </a:r>
            <a:r>
              <a:rPr lang="en-GB" sz="3200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13400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Disability in Romance: General Trends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8840"/>
            <a:ext cx="7620000" cy="4411960"/>
          </a:xfrm>
        </p:spPr>
        <p:txBody>
          <a:bodyPr>
            <a:normAutofit/>
          </a:bodyPr>
          <a:lstStyle/>
          <a:p>
            <a:r>
              <a:rPr lang="en-GB" sz="3600" dirty="0" smtClean="0"/>
              <a:t>Hero rather than heroine</a:t>
            </a:r>
          </a:p>
          <a:p>
            <a:r>
              <a:rPr lang="en-GB" sz="3600" dirty="0" smtClean="0"/>
              <a:t>Disabled hero/heroine with nondisabled partner</a:t>
            </a:r>
          </a:p>
          <a:p>
            <a:r>
              <a:rPr lang="en-GB" sz="3600" dirty="0" smtClean="0"/>
              <a:t>Acquired rather than congenital</a:t>
            </a:r>
          </a:p>
          <a:p>
            <a:r>
              <a:rPr lang="en-GB" sz="3600" dirty="0" smtClean="0"/>
              <a:t>Focus on particular impairments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8121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Disability in Romance: General Trends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60848"/>
            <a:ext cx="7499176" cy="4339952"/>
          </a:xfrm>
        </p:spPr>
        <p:txBody>
          <a:bodyPr>
            <a:normAutofit lnSpcReduction="10000"/>
          </a:bodyPr>
          <a:lstStyle/>
          <a:p>
            <a:r>
              <a:rPr lang="en-GB" sz="3600" dirty="0"/>
              <a:t>Narratives of curing/healing/overcoming</a:t>
            </a:r>
          </a:p>
          <a:p>
            <a:pPr lvl="1"/>
            <a:r>
              <a:rPr lang="en-GB" sz="3600" dirty="0"/>
              <a:t>Actual cure</a:t>
            </a:r>
          </a:p>
          <a:p>
            <a:pPr lvl="1"/>
            <a:r>
              <a:rPr lang="en-GB" sz="3600" dirty="0"/>
              <a:t>Pseudo cure</a:t>
            </a:r>
          </a:p>
          <a:p>
            <a:pPr lvl="1"/>
            <a:r>
              <a:rPr lang="en-GB" sz="3600" dirty="0"/>
              <a:t>Emotional/psychological wounds</a:t>
            </a:r>
          </a:p>
          <a:p>
            <a:pPr lvl="1"/>
            <a:r>
              <a:rPr lang="en-GB" sz="3600" dirty="0"/>
              <a:t>Sexual healing</a:t>
            </a:r>
          </a:p>
          <a:p>
            <a:r>
              <a:rPr lang="en-GB" sz="3600" dirty="0"/>
              <a:t>Romantic partner as agent of cure.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7144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Romantic Impairment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GB" sz="2800" dirty="0" smtClean="0"/>
              <a:t>Common impairments in romance novels:</a:t>
            </a:r>
          </a:p>
          <a:p>
            <a:pPr marL="114300" indent="0">
              <a:buNone/>
            </a:pPr>
            <a:r>
              <a:rPr lang="en-GB" sz="2800" dirty="0" smtClean="0"/>
              <a:t>1. visual </a:t>
            </a:r>
            <a:r>
              <a:rPr lang="en-GB" sz="2800" dirty="0"/>
              <a:t>impairment</a:t>
            </a:r>
          </a:p>
          <a:p>
            <a:pPr marL="114300" indent="0">
              <a:buNone/>
            </a:pPr>
            <a:r>
              <a:rPr lang="en-GB" sz="2800" dirty="0" smtClean="0"/>
              <a:t>2. spinal </a:t>
            </a:r>
            <a:r>
              <a:rPr lang="en-GB" sz="2800" dirty="0"/>
              <a:t>cord injury/lower limb </a:t>
            </a:r>
            <a:r>
              <a:rPr lang="en-GB" sz="2800" dirty="0" smtClean="0"/>
              <a:t>paralysis</a:t>
            </a:r>
          </a:p>
          <a:p>
            <a:pPr marL="114300" indent="0">
              <a:buNone/>
            </a:pPr>
            <a:r>
              <a:rPr lang="en-GB" sz="2800" dirty="0" smtClean="0"/>
              <a:t>3. limp, scarring, amputation.</a:t>
            </a:r>
            <a:endParaRPr lang="en-GB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87" y="4000500"/>
            <a:ext cx="1404408" cy="23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594" y="4017633"/>
            <a:ext cx="1451914" cy="23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5216" y="4000500"/>
            <a:ext cx="1451914" cy="23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301" y="4000500"/>
            <a:ext cx="1482899" cy="23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0251" y="4017633"/>
            <a:ext cx="1451914" cy="23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0754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Romantic Impairment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3200" dirty="0"/>
              <a:t>A</a:t>
            </a:r>
            <a:r>
              <a:rPr lang="en-GB" sz="3200" dirty="0" smtClean="0"/>
              <a:t>cquired </a:t>
            </a:r>
            <a:r>
              <a:rPr lang="en-GB" sz="3200" dirty="0"/>
              <a:t>doing something </a:t>
            </a:r>
            <a:r>
              <a:rPr lang="en-GB" sz="3200" dirty="0" smtClean="0"/>
              <a:t>heroic or self-sacrificing</a:t>
            </a:r>
            <a:endParaRPr lang="en-GB" sz="3200" dirty="0"/>
          </a:p>
          <a:p>
            <a:r>
              <a:rPr lang="en-GB" sz="3200" dirty="0" smtClean="0"/>
              <a:t>Does </a:t>
            </a:r>
            <a:r>
              <a:rPr lang="en-GB" sz="3200" dirty="0"/>
              <a:t>not affect the hero’s ability to be </a:t>
            </a:r>
            <a:r>
              <a:rPr lang="en-GB" sz="3200" dirty="0" smtClean="0"/>
              <a:t>athletic, powerful, or successful </a:t>
            </a:r>
          </a:p>
          <a:p>
            <a:r>
              <a:rPr lang="en-GB" sz="3200" dirty="0" smtClean="0"/>
              <a:t>Does not diminish the hero’s attractiveness, to heroine or other women</a:t>
            </a:r>
          </a:p>
          <a:p>
            <a:r>
              <a:rPr lang="en-GB" sz="3200" dirty="0" smtClean="0"/>
              <a:t>Does not involve incontinence, pain, or fatigue</a:t>
            </a:r>
          </a:p>
          <a:p>
            <a:r>
              <a:rPr lang="en-GB" sz="3200" dirty="0" smtClean="0"/>
              <a:t>Often turns out to be curable.</a:t>
            </a:r>
            <a:endParaRPr lang="en-GB" sz="32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0585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457200" y="188640"/>
            <a:ext cx="7499176" cy="85998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7499176" cy="5708104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GB" sz="4000" dirty="0" smtClean="0"/>
              <a:t>S.E. Smith: ‘In </a:t>
            </a:r>
            <a:r>
              <a:rPr lang="en-GB" sz="4000" dirty="0"/>
              <a:t>pop culture, [PTSD] seems to have become the stuff of romance’ </a:t>
            </a:r>
            <a:r>
              <a:rPr lang="en-GB" sz="2400" dirty="0" smtClean="0">
                <a:hlinkClick r:id="rId2"/>
              </a:rPr>
              <a:t>http</a:t>
            </a:r>
            <a:r>
              <a:rPr lang="en-GB" sz="2400" dirty="0">
                <a:hlinkClick r:id="rId2"/>
              </a:rPr>
              <a:t>://meloukhia.net/2014/01/ptsd_is_not_romantic_or_sexy/</a:t>
            </a:r>
            <a:r>
              <a:rPr lang="en-GB" sz="2400" dirty="0"/>
              <a:t> </a:t>
            </a:r>
          </a:p>
          <a:p>
            <a:pPr marL="114300" indent="0" algn="ctr">
              <a:buNone/>
            </a:pPr>
            <a:r>
              <a:rPr lang="en-GB" sz="8000" dirty="0" smtClean="0"/>
              <a:t>‘P.T.S.D.(</a:t>
            </a:r>
            <a:r>
              <a:rPr lang="en-GB" sz="8000" dirty="0" err="1" smtClean="0"/>
              <a:t>esire</a:t>
            </a:r>
            <a:r>
              <a:rPr lang="en-GB" sz="8000" dirty="0"/>
              <a:t>)’ </a:t>
            </a:r>
            <a:r>
              <a:rPr lang="en-GB" sz="1900" dirty="0">
                <a:hlinkClick r:id="rId3"/>
              </a:rPr>
              <a:t>http://</a:t>
            </a:r>
            <a:r>
              <a:rPr lang="en-GB" sz="1900" dirty="0" smtClean="0">
                <a:hlinkClick r:id="rId3"/>
              </a:rPr>
              <a:t>bookclubs.barnesandnoble.com/t5/Unabashedly-Bookish-The-BN/P-T-S-D-esire/ba-p/378523</a:t>
            </a:r>
            <a:r>
              <a:rPr lang="en-GB" sz="1900" dirty="0" smtClean="0"/>
              <a:t> </a:t>
            </a:r>
            <a:endParaRPr lang="en-GB" sz="1900" dirty="0"/>
          </a:p>
          <a:p>
            <a:pPr marL="114300" indent="0">
              <a:buNone/>
            </a:pPr>
            <a:endParaRPr lang="en-GB" sz="4000" dirty="0"/>
          </a:p>
          <a:p>
            <a:pPr marL="114300" indent="0">
              <a:buNone/>
            </a:pPr>
            <a:endParaRPr lang="en-GB" sz="2000" dirty="0"/>
          </a:p>
          <a:p>
            <a:pPr marL="114300" indent="0">
              <a:buNone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068691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PTSD as Romantic Impairment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2800" dirty="0" smtClean="0"/>
          </a:p>
          <a:p>
            <a:r>
              <a:rPr lang="en-GB" sz="2800" dirty="0" smtClean="0"/>
              <a:t>Usually associated with veterans = heroism, self-sacrifice</a:t>
            </a:r>
          </a:p>
          <a:p>
            <a:r>
              <a:rPr lang="en-GB" sz="2800" dirty="0" smtClean="0"/>
              <a:t>Military service = fitness, athleticism.  </a:t>
            </a:r>
          </a:p>
          <a:p>
            <a:r>
              <a:rPr lang="en-GB" sz="2800" dirty="0" smtClean="0"/>
              <a:t>Invisible</a:t>
            </a:r>
          </a:p>
          <a:p>
            <a:r>
              <a:rPr lang="en-GB" sz="2800" dirty="0" smtClean="0"/>
              <a:t>Limited range of symptoms presented </a:t>
            </a:r>
          </a:p>
          <a:p>
            <a:r>
              <a:rPr lang="en-GB" sz="2800" dirty="0" smtClean="0"/>
              <a:t>Symptoms </a:t>
            </a:r>
            <a:r>
              <a:rPr lang="en-GB" sz="2800" dirty="0"/>
              <a:t>generally decreased (sometimes cured) by end of </a:t>
            </a:r>
            <a:r>
              <a:rPr lang="en-GB" sz="2800" dirty="0" smtClean="0"/>
              <a:t>novel.</a:t>
            </a:r>
            <a:endParaRPr lang="en-GB" sz="2800" dirty="0"/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844369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Appeal of PTSD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2700" dirty="0" smtClean="0"/>
              <a:t>Regis on romance: ‘The </a:t>
            </a:r>
            <a:r>
              <a:rPr lang="en-GB" sz="2700" dirty="0"/>
              <a:t>novel chronicles the heroine’s taming of the dangerous hero or her healing of the injured hero, or both’ (206). </a:t>
            </a:r>
          </a:p>
          <a:p>
            <a:r>
              <a:rPr lang="en-GB" sz="2700" dirty="0"/>
              <a:t>M</a:t>
            </a:r>
            <a:r>
              <a:rPr lang="en-GB" sz="2700" dirty="0" smtClean="0"/>
              <a:t>ultiple and interlinked healing processes.  </a:t>
            </a:r>
          </a:p>
          <a:p>
            <a:r>
              <a:rPr lang="en-GB" sz="2700" dirty="0" smtClean="0"/>
              <a:t>Tanner: ‘In </a:t>
            </a:r>
            <a:r>
              <a:rPr lang="en-GB" sz="2700" dirty="0"/>
              <a:t>the romance novel interpretation of PTSD, it has </a:t>
            </a:r>
            <a:r>
              <a:rPr lang="en-GB" sz="2700" dirty="0" smtClean="0"/>
              <a:t>an </a:t>
            </a:r>
            <a:r>
              <a:rPr lang="en-GB" sz="2700" dirty="0"/>
              <a:t>identifiable cause (i.e.: a traumatic event) and this cause is wholly external (i.e.: the character is not “abnormal” or a “freak”). PTSD permits a military hero to show some vulnerability without appearing </a:t>
            </a:r>
            <a:r>
              <a:rPr lang="en-GB" sz="2700" dirty="0" smtClean="0"/>
              <a:t>weak’</a:t>
            </a:r>
            <a:r>
              <a:rPr lang="en-GB" sz="2700" dirty="0"/>
              <a:t> </a:t>
            </a:r>
            <a:r>
              <a:rPr lang="en-GB" sz="2700" dirty="0" smtClean="0"/>
              <a:t>(‘</a:t>
            </a:r>
            <a:r>
              <a:rPr lang="en-GB" sz="2700" dirty="0"/>
              <a:t>Romance Novels and Depression: A Taboo Topic</a:t>
            </a:r>
            <a:r>
              <a:rPr lang="en-GB" sz="2700" dirty="0" smtClean="0"/>
              <a:t>?’ </a:t>
            </a:r>
            <a:r>
              <a:rPr lang="en-GB" sz="1600" dirty="0" smtClean="0">
                <a:hlinkClick r:id="rId2"/>
              </a:rPr>
              <a:t>http</a:t>
            </a:r>
            <a:r>
              <a:rPr lang="en-GB" sz="1600" dirty="0">
                <a:hlinkClick r:id="rId2"/>
              </a:rPr>
              <a:t>://www.monkeybearreviews.com/2009/12/17/romance-novels-and-depression-a-taboo-topic</a:t>
            </a:r>
            <a:r>
              <a:rPr lang="en-GB" sz="1600" dirty="0" smtClean="0">
                <a:hlinkClick r:id="rId2"/>
              </a:rPr>
              <a:t>/</a:t>
            </a:r>
            <a:r>
              <a:rPr lang="en-GB" sz="2400" dirty="0" smtClean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581558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Appeal of PTSD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en-GB" sz="4000" dirty="0" smtClean="0"/>
              <a:t>‘Romance readers can always expect a big emotional payoff when a tortured hero finds an everlasting romance with the right woman’</a:t>
            </a:r>
          </a:p>
          <a:p>
            <a:pPr marL="114300" indent="0">
              <a:buNone/>
            </a:pPr>
            <a:r>
              <a:rPr lang="en-GB" sz="3200" dirty="0" smtClean="0"/>
              <a:t>Julie </a:t>
            </a:r>
            <a:r>
              <a:rPr lang="en-GB" sz="3200" dirty="0" err="1" smtClean="0"/>
              <a:t>Naughton</a:t>
            </a:r>
            <a:r>
              <a:rPr lang="en-GB" sz="3200" dirty="0" smtClean="0"/>
              <a:t>, ‘</a:t>
            </a:r>
            <a:r>
              <a:rPr lang="en-GB" sz="3200" dirty="0"/>
              <a:t>In Love and War: Romance Books, </a:t>
            </a:r>
            <a:r>
              <a:rPr lang="en-GB" sz="3200" dirty="0" smtClean="0"/>
              <a:t>2013’</a:t>
            </a:r>
            <a:r>
              <a:rPr lang="en-GB" sz="3200" dirty="0"/>
              <a:t> </a:t>
            </a:r>
            <a:r>
              <a:rPr lang="en-GB" dirty="0" smtClean="0">
                <a:hlinkClick r:id="rId2"/>
              </a:rPr>
              <a:t>http</a:t>
            </a:r>
            <a:r>
              <a:rPr lang="en-GB" dirty="0">
                <a:hlinkClick r:id="rId2"/>
              </a:rPr>
              <a:t>://</a:t>
            </a:r>
            <a:r>
              <a:rPr lang="en-GB" dirty="0" smtClean="0">
                <a:hlinkClick r:id="rId2"/>
              </a:rPr>
              <a:t>www.publishersweekly.com/pw/by-topic/new-titles/adult-announcements/article/59947-in-love-and-war-romance-2013.html</a:t>
            </a:r>
            <a:endParaRPr lang="en-GB" dirty="0" smtClean="0"/>
          </a:p>
          <a:p>
            <a:pPr marL="11430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3577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Problems and Potentials of PTSD Representation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sz="2800" dirty="0" smtClean="0"/>
              <a:t>Awareness, empathy, understanding</a:t>
            </a:r>
          </a:p>
          <a:p>
            <a:r>
              <a:rPr lang="en-GB" sz="2800" dirty="0" smtClean="0"/>
              <a:t>Focus on certain ‘romantic’ symptoms while marginalising others</a:t>
            </a:r>
          </a:p>
          <a:p>
            <a:r>
              <a:rPr lang="en-GB" sz="2800" dirty="0"/>
              <a:t>Misleading impression of ease of recovery</a:t>
            </a:r>
            <a:r>
              <a:rPr lang="en-GB" sz="2800" dirty="0" smtClean="0"/>
              <a:t>: </a:t>
            </a:r>
            <a:r>
              <a:rPr lang="en-GB" sz="2800" dirty="0"/>
              <a:t>‘For some bizarre reason, the PTSD sufferers in these stories seem to undergo a full recovery by the end of the book. Love conquers all, I </a:t>
            </a:r>
            <a:r>
              <a:rPr lang="en-GB" sz="2800" dirty="0" smtClean="0"/>
              <a:t>suppose’ (Tanner).</a:t>
            </a:r>
            <a:r>
              <a:rPr lang="en-GB" sz="2800" dirty="0"/>
              <a:t> </a:t>
            </a:r>
            <a:endParaRPr lang="en-GB" sz="2800" dirty="0" smtClean="0"/>
          </a:p>
          <a:p>
            <a:r>
              <a:rPr lang="en-GB" sz="2800" dirty="0" smtClean="0"/>
              <a:t>Reinforce problematic notion of healing through love/loved one as agent of cure. ‘</a:t>
            </a:r>
            <a:r>
              <a:rPr lang="en-GB" sz="2800" dirty="0"/>
              <a:t>Healing is done </a:t>
            </a:r>
            <a:r>
              <a:rPr lang="en-GB" sz="2800" i="1" dirty="0"/>
              <a:t>by</a:t>
            </a:r>
            <a:r>
              <a:rPr lang="en-GB" sz="2800" dirty="0"/>
              <a:t> survivors, not </a:t>
            </a:r>
            <a:r>
              <a:rPr lang="en-GB" sz="2800" i="1" dirty="0"/>
              <a:t>to</a:t>
            </a:r>
            <a:r>
              <a:rPr lang="en-GB" sz="2800" dirty="0"/>
              <a:t> </a:t>
            </a:r>
            <a:r>
              <a:rPr lang="en-GB" sz="2800" dirty="0" smtClean="0"/>
              <a:t>survivors’ (Shay, </a:t>
            </a:r>
            <a:r>
              <a:rPr lang="en-GB" sz="2800" i="1" dirty="0" smtClean="0"/>
              <a:t>Achilles in Vietnam</a:t>
            </a:r>
            <a:r>
              <a:rPr lang="en-GB" sz="2800" dirty="0" smtClean="0"/>
              <a:t> 187</a:t>
            </a:r>
            <a:r>
              <a:rPr lang="en-GB" sz="2800" dirty="0"/>
              <a:t>).</a:t>
            </a:r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448908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Ruth Wind, Reckless (1997)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556792"/>
            <a:ext cx="3115587" cy="4569688"/>
          </a:xfrm>
        </p:spPr>
        <p:txBody>
          <a:bodyPr>
            <a:normAutofit lnSpcReduction="10000"/>
          </a:bodyPr>
          <a:lstStyle/>
          <a:p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3851920" y="1536192"/>
            <a:ext cx="4320480" cy="4952600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Hero </a:t>
            </a:r>
            <a:r>
              <a:rPr lang="en-GB" i="1" dirty="0"/>
              <a:t>and</a:t>
            </a:r>
            <a:r>
              <a:rPr lang="en-GB" dirty="0"/>
              <a:t> heroine with </a:t>
            </a:r>
            <a:r>
              <a:rPr lang="en-GB" dirty="0" smtClean="0"/>
              <a:t>PTSD</a:t>
            </a:r>
          </a:p>
          <a:p>
            <a:r>
              <a:rPr lang="en-GB" dirty="0"/>
              <a:t>Wider range of </a:t>
            </a:r>
            <a:r>
              <a:rPr lang="en-GB" dirty="0" smtClean="0"/>
              <a:t>symptoms</a:t>
            </a:r>
          </a:p>
          <a:p>
            <a:r>
              <a:rPr lang="en-GB" dirty="0" smtClean="0"/>
              <a:t>Ramona rejects role of healer: </a:t>
            </a:r>
            <a:r>
              <a:rPr lang="en-GB" dirty="0"/>
              <a:t>‘I can love you […] but I can’t heal you’ (242</a:t>
            </a:r>
            <a:r>
              <a:rPr lang="en-GB" dirty="0" smtClean="0"/>
              <a:t>)</a:t>
            </a:r>
          </a:p>
          <a:p>
            <a:r>
              <a:rPr lang="en-GB" dirty="0"/>
              <a:t>‘She couldn’t </a:t>
            </a:r>
            <a:r>
              <a:rPr lang="en-GB" dirty="0" smtClean="0"/>
              <a:t>[…] </a:t>
            </a:r>
            <a:r>
              <a:rPr lang="en-GB" dirty="0"/>
              <a:t>slay his dragons for him.  He had to do it himself’ (243</a:t>
            </a:r>
            <a:r>
              <a:rPr lang="en-GB" dirty="0" smtClean="0"/>
              <a:t>)</a:t>
            </a:r>
          </a:p>
          <a:p>
            <a:r>
              <a:rPr lang="en-GB" dirty="0" smtClean="0"/>
              <a:t>No easy cure, lasting effects</a:t>
            </a: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56792"/>
            <a:ext cx="3177251" cy="49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5377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Conclusions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Medics/therapists need to be aware of these narratives and how they might shape a person’s experience of PTSD</a:t>
            </a:r>
          </a:p>
          <a:p>
            <a:r>
              <a:rPr lang="en-GB" sz="3200" dirty="0"/>
              <a:t>D</a:t>
            </a:r>
            <a:r>
              <a:rPr lang="en-GB" sz="3200" dirty="0" smtClean="0"/>
              <a:t>ominant cultural narratives – risk of violence for those whose symptoms do not fit</a:t>
            </a:r>
          </a:p>
          <a:p>
            <a:r>
              <a:rPr lang="en-GB" sz="3200" dirty="0" smtClean="0"/>
              <a:t>Conditions of production and consumption</a:t>
            </a:r>
          </a:p>
          <a:p>
            <a:r>
              <a:rPr lang="en-GB" sz="3200" dirty="0" smtClean="0"/>
              <a:t>Reader engagement with texts is complex.  Potential in happily ever after?</a:t>
            </a:r>
          </a:p>
        </p:txBody>
      </p:sp>
    </p:spTree>
    <p:extLst>
      <p:ext uri="{BB962C8B-B14F-4D97-AF65-F5344CB8AC3E}">
        <p14:creationId xmlns:p14="http://schemas.microsoft.com/office/powerpoint/2010/main" val="4168888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Custom 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F497D"/>
      </a:hlink>
      <a:folHlink>
        <a:srgbClr val="1F497D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9660</TotalTime>
  <Words>716</Words>
  <Application>Microsoft Office PowerPoint</Application>
  <PresentationFormat>On-screen Show (4:3)</PresentationFormat>
  <Paragraphs>89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Adjacency</vt:lpstr>
      <vt:lpstr>The Romantic Impairment: PTSD in Contemporary Romance</vt:lpstr>
      <vt:lpstr>Structure</vt:lpstr>
      <vt:lpstr>Locating My Work</vt:lpstr>
      <vt:lpstr>(Critical) Medical Humanities?</vt:lpstr>
      <vt:lpstr>The Romance Novel</vt:lpstr>
      <vt:lpstr>Romance</vt:lpstr>
      <vt:lpstr>Disability in Romance: General Trends</vt:lpstr>
      <vt:lpstr>Disability in Romance: General Trends</vt:lpstr>
      <vt:lpstr>The Romantic Impairment</vt:lpstr>
      <vt:lpstr>The Romantic Impairment</vt:lpstr>
      <vt:lpstr>PowerPoint Presentation</vt:lpstr>
      <vt:lpstr>PTSD as Romantic Impairment</vt:lpstr>
      <vt:lpstr>The Appeal of PTSD</vt:lpstr>
      <vt:lpstr>The Appeal of PTSD</vt:lpstr>
      <vt:lpstr>Problems and Potentials of PTSD Representation</vt:lpstr>
      <vt:lpstr>Ruth Wind, Reckless (1997)</vt:lpstr>
      <vt:lpstr>Conclusions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Blindman in the Romance Novel: Jane Eyre and the Representation of Visual Impairment</dc:title>
  <dc:creator>Ria Cheyne</dc:creator>
  <cp:lastModifiedBy>Ria Cheyne</cp:lastModifiedBy>
  <cp:revision>105</cp:revision>
  <cp:lastPrinted>2014-11-20T22:17:05Z</cp:lastPrinted>
  <dcterms:created xsi:type="dcterms:W3CDTF">2014-06-09T09:09:56Z</dcterms:created>
  <dcterms:modified xsi:type="dcterms:W3CDTF">2014-11-26T21:10:35Z</dcterms:modified>
</cp:coreProperties>
</file>