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77" r:id="rId3"/>
    <p:sldId id="278" r:id="rId4"/>
    <p:sldId id="262" r:id="rId5"/>
    <p:sldId id="263" r:id="rId6"/>
    <p:sldId id="264" r:id="rId7"/>
    <p:sldId id="265" r:id="rId8"/>
    <p:sldId id="266" r:id="rId9"/>
    <p:sldId id="267" r:id="rId10"/>
    <p:sldId id="268" r:id="rId11"/>
    <p:sldId id="269" r:id="rId12"/>
    <p:sldId id="271" r:id="rId13"/>
    <p:sldId id="281" r:id="rId14"/>
    <p:sldId id="274" r:id="rId15"/>
    <p:sldId id="283" r:id="rId16"/>
    <p:sldId id="272" r:id="rId17"/>
    <p:sldId id="275"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86517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313057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06179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6" name="Footer Placeholder 5"/>
          <p:cNvSpPr>
            <a:spLocks noGrp="1"/>
          </p:cNvSpPr>
          <p:nvPr>
            <p:ph type="ftr" sz="quarter" idx="11"/>
          </p:nvPr>
        </p:nvSpPr>
        <p:spPr/>
        <p:txBody>
          <a:bodyPr/>
          <a:lstStyle/>
          <a:p>
            <a:endParaRPr lang="en-GB">
              <a:solidFill>
                <a:srgbClr val="EEECE1"/>
              </a:solidFill>
            </a:endParaRPr>
          </a:p>
        </p:txBody>
      </p:sp>
      <p:sp>
        <p:nvSpPr>
          <p:cNvPr id="7" name="Slide Number Placeholder 6"/>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810744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8" name="Footer Placeholder 7"/>
          <p:cNvSpPr>
            <a:spLocks noGrp="1"/>
          </p:cNvSpPr>
          <p:nvPr>
            <p:ph type="ftr" sz="quarter" idx="11"/>
          </p:nvPr>
        </p:nvSpPr>
        <p:spPr/>
        <p:txBody>
          <a:bodyPr/>
          <a:lstStyle/>
          <a:p>
            <a:endParaRPr lang="en-GB">
              <a:solidFill>
                <a:srgbClr val="EEECE1"/>
              </a:solidFill>
            </a:endParaRPr>
          </a:p>
        </p:txBody>
      </p:sp>
      <p:sp>
        <p:nvSpPr>
          <p:cNvPr id="9" name="Slide Number Placeholder 8"/>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1742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4" name="Footer Placeholder 3"/>
          <p:cNvSpPr>
            <a:spLocks noGrp="1"/>
          </p:cNvSpPr>
          <p:nvPr>
            <p:ph type="ftr" sz="quarter" idx="11"/>
          </p:nvPr>
        </p:nvSpPr>
        <p:spPr/>
        <p:txBody>
          <a:bodyPr/>
          <a:lstStyle/>
          <a:p>
            <a:endParaRPr lang="en-GB">
              <a:solidFill>
                <a:srgbClr val="EEECE1"/>
              </a:solidFill>
            </a:endParaRPr>
          </a:p>
        </p:txBody>
      </p:sp>
      <p:sp>
        <p:nvSpPr>
          <p:cNvPr id="5" name="Slide Number Placeholder 4"/>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90679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3" name="Footer Placeholder 2"/>
          <p:cNvSpPr>
            <a:spLocks noGrp="1"/>
          </p:cNvSpPr>
          <p:nvPr>
            <p:ph type="ftr" sz="quarter" idx="11"/>
          </p:nvPr>
        </p:nvSpPr>
        <p:spPr/>
        <p:txBody>
          <a:bodyPr/>
          <a:lstStyle/>
          <a:p>
            <a:endParaRPr lang="en-GB">
              <a:solidFill>
                <a:srgbClr val="EEECE1"/>
              </a:solidFill>
            </a:endParaRPr>
          </a:p>
        </p:txBody>
      </p:sp>
      <p:sp>
        <p:nvSpPr>
          <p:cNvPr id="4" name="Slide Number Placeholder 3"/>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42537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6" name="Footer Placeholder 5"/>
          <p:cNvSpPr>
            <a:spLocks noGrp="1"/>
          </p:cNvSpPr>
          <p:nvPr>
            <p:ph type="ftr" sz="quarter" idx="11"/>
          </p:nvPr>
        </p:nvSpPr>
        <p:spPr/>
        <p:txBody>
          <a:bodyPr/>
          <a:lstStyle/>
          <a:p>
            <a:endParaRPr lang="en-GB">
              <a:solidFill>
                <a:srgbClr val="EEECE1"/>
              </a:solidFill>
            </a:endParaRPr>
          </a:p>
        </p:txBody>
      </p:sp>
      <p:sp>
        <p:nvSpPr>
          <p:cNvPr id="7" name="Slide Number Placeholder 6"/>
          <p:cNvSpPr>
            <a:spLocks noGrp="1"/>
          </p:cNvSpPr>
          <p:nvPr>
            <p:ph type="sldNum" sz="quarter" idx="12"/>
          </p:nvPr>
        </p:nvSpPr>
        <p:spPr/>
        <p:txBody>
          <a:bodyPr/>
          <a:lstStyle/>
          <a:p>
            <a:fld id="{BE90119F-E76F-4B75-8363-40B24F39ACA4}"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47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9" name="Slide Number Placeholder 8"/>
          <p:cNvSpPr>
            <a:spLocks noGrp="1"/>
          </p:cNvSpPr>
          <p:nvPr>
            <p:ph type="sldNum" sz="quarter" idx="11"/>
          </p:nvPr>
        </p:nvSpPr>
        <p:spPr/>
        <p:txBody>
          <a:bodyPr/>
          <a:lstStyle/>
          <a:p>
            <a:fld id="{BE90119F-E76F-4B75-8363-40B24F39ACA4}" type="slidenum">
              <a:rPr lang="en-GB" smtClean="0"/>
              <a:pPr/>
              <a:t>‹#›</a:t>
            </a:fld>
            <a:endParaRPr lang="en-GB"/>
          </a:p>
        </p:txBody>
      </p:sp>
      <p:sp>
        <p:nvSpPr>
          <p:cNvPr id="10" name="Footer Placeholder 9"/>
          <p:cNvSpPr>
            <a:spLocks noGrp="1"/>
          </p:cNvSpPr>
          <p:nvPr>
            <p:ph type="ftr" sz="quarter" idx="12"/>
          </p:nvPr>
        </p:nvSpPr>
        <p:spPr/>
        <p:txBody>
          <a:bodyPr/>
          <a:lstStyle/>
          <a:p>
            <a:endParaRPr lang="en-GB">
              <a:solidFill>
                <a:srgbClr val="EEECE1"/>
              </a:solidFill>
            </a:endParaRPr>
          </a:p>
        </p:txBody>
      </p:sp>
    </p:spTree>
    <p:extLst>
      <p:ext uri="{BB962C8B-B14F-4D97-AF65-F5344CB8AC3E}">
        <p14:creationId xmlns:p14="http://schemas.microsoft.com/office/powerpoint/2010/main" val="148326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22660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2718F0-A646-4E68-8485-80CE5AECC699}" type="datetimeFigureOut">
              <a:rPr lang="en-GB" smtClean="0">
                <a:solidFill>
                  <a:srgbClr val="EEECE1"/>
                </a:solidFill>
              </a:rPr>
              <a:pPr/>
              <a:t>23/01/2015</a:t>
            </a:fld>
            <a:endParaRPr lang="en-GB">
              <a:solidFill>
                <a:srgbClr val="EEECE1"/>
              </a:solidFill>
            </a:endParaRPr>
          </a:p>
        </p:txBody>
      </p:sp>
      <p:sp>
        <p:nvSpPr>
          <p:cNvPr id="5" name="Footer Placeholder 4"/>
          <p:cNvSpPr>
            <a:spLocks noGrp="1"/>
          </p:cNvSpPr>
          <p:nvPr>
            <p:ph type="ftr" sz="quarter" idx="11"/>
          </p:nvPr>
        </p:nvSpPr>
        <p:spPr/>
        <p:txBody>
          <a:bodyPr/>
          <a:lstStyle/>
          <a:p>
            <a:endParaRPr lang="en-GB">
              <a:solidFill>
                <a:srgbClr val="EEECE1"/>
              </a:solidFill>
            </a:endParaRPr>
          </a:p>
        </p:txBody>
      </p:sp>
      <p:sp>
        <p:nvSpPr>
          <p:cNvPr id="6" name="Slide Number Placeholder 5"/>
          <p:cNvSpPr>
            <a:spLocks noGrp="1"/>
          </p:cNvSpPr>
          <p:nvPr>
            <p:ph type="sldNum" sz="quarter" idx="12"/>
          </p:nvPr>
        </p:nvSpPr>
        <p:spPr/>
        <p:txBody>
          <a:bodyPr/>
          <a:lstStyle/>
          <a:p>
            <a:fld id="{BE90119F-E76F-4B75-8363-40B24F39ACA4}" type="slidenum">
              <a:rPr lang="en-GB" smtClean="0"/>
              <a:pPr/>
              <a:t>‹#›</a:t>
            </a:fld>
            <a:endParaRPr lang="en-GB"/>
          </a:p>
        </p:txBody>
      </p:sp>
    </p:spTree>
    <p:extLst>
      <p:ext uri="{BB962C8B-B14F-4D97-AF65-F5344CB8AC3E}">
        <p14:creationId xmlns:p14="http://schemas.microsoft.com/office/powerpoint/2010/main" val="164981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E90119F-E76F-4B75-8363-40B24F39ACA4}"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solidFill>
                <a:srgbClr val="EEECE1"/>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22718F0-A646-4E68-8485-80CE5AECC699}" type="datetimeFigureOut">
              <a:rPr lang="en-GB" smtClean="0">
                <a:solidFill>
                  <a:srgbClr val="EEECE1"/>
                </a:solidFill>
              </a:rPr>
              <a:pPr/>
              <a:t>23/01/2015</a:t>
            </a:fld>
            <a:endParaRPr lang="en-GB">
              <a:solidFill>
                <a:srgbClr val="EEECE1"/>
              </a:solidFill>
            </a:endParaRPr>
          </a:p>
        </p:txBody>
      </p:sp>
    </p:spTree>
    <p:extLst>
      <p:ext uri="{BB962C8B-B14F-4D97-AF65-F5344CB8AC3E}">
        <p14:creationId xmlns:p14="http://schemas.microsoft.com/office/powerpoint/2010/main" val="2977570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sz="5400" dirty="0" smtClean="0"/>
              <a:t>What is Normal?  Cognitive Exceptionality and Science Fiction</a:t>
            </a:r>
            <a:endParaRPr lang="en-GB" sz="5400" dirty="0"/>
          </a:p>
        </p:txBody>
      </p:sp>
      <p:sp>
        <p:nvSpPr>
          <p:cNvPr id="7" name="Subtitle 6"/>
          <p:cNvSpPr>
            <a:spLocks noGrp="1"/>
          </p:cNvSpPr>
          <p:nvPr>
            <p:ph type="subTitle" idx="1"/>
          </p:nvPr>
        </p:nvSpPr>
        <p:spPr>
          <a:xfrm>
            <a:off x="683568" y="4797152"/>
            <a:ext cx="6552728" cy="1368152"/>
          </a:xfrm>
        </p:spPr>
        <p:txBody>
          <a:bodyPr>
            <a:normAutofit fontScale="92500" lnSpcReduction="10000"/>
          </a:bodyPr>
          <a:lstStyle/>
          <a:p>
            <a:r>
              <a:rPr lang="en-GB" dirty="0" err="1" smtClean="0">
                <a:solidFill>
                  <a:schemeClr val="tx1"/>
                </a:solidFill>
              </a:rPr>
              <a:t>Ria</a:t>
            </a:r>
            <a:r>
              <a:rPr lang="en-GB" dirty="0" smtClean="0">
                <a:solidFill>
                  <a:schemeClr val="tx1"/>
                </a:solidFill>
              </a:rPr>
              <a:t> </a:t>
            </a:r>
            <a:r>
              <a:rPr lang="en-GB" dirty="0" err="1" smtClean="0">
                <a:solidFill>
                  <a:schemeClr val="tx1"/>
                </a:solidFill>
              </a:rPr>
              <a:t>Cheyne</a:t>
            </a:r>
            <a:endParaRPr lang="en-GB" dirty="0" smtClean="0">
              <a:solidFill>
                <a:schemeClr val="tx1"/>
              </a:solidFill>
            </a:endParaRPr>
          </a:p>
          <a:p>
            <a:r>
              <a:rPr lang="en-GB" dirty="0" smtClean="0">
                <a:solidFill>
                  <a:schemeClr val="tx1"/>
                </a:solidFill>
              </a:rPr>
              <a:t>riacheyne@googlemail.com</a:t>
            </a:r>
            <a:endParaRPr lang="en-GB" dirty="0">
              <a:solidFill>
                <a:schemeClr val="tx1"/>
              </a:solidFill>
            </a:endParaRPr>
          </a:p>
          <a:p>
            <a:r>
              <a:rPr lang="en-GB" dirty="0" smtClean="0">
                <a:solidFill>
                  <a:schemeClr val="tx1"/>
                </a:solidFill>
              </a:rPr>
              <a:t>riacheyne.net</a:t>
            </a:r>
          </a:p>
          <a:p>
            <a:r>
              <a:rPr lang="en-GB" dirty="0" smtClean="0">
                <a:solidFill>
                  <a:schemeClr val="tx1"/>
                </a:solidFill>
              </a:rPr>
              <a:t>@</a:t>
            </a:r>
            <a:r>
              <a:rPr lang="en-GB" dirty="0" err="1" smtClean="0">
                <a:solidFill>
                  <a:schemeClr val="tx1"/>
                </a:solidFill>
              </a:rPr>
              <a:t>riacheyne</a:t>
            </a:r>
            <a:endParaRPr lang="en-GB" dirty="0" smtClean="0">
              <a:solidFill>
                <a:schemeClr val="tx1"/>
              </a:solidFill>
            </a:endParaRPr>
          </a:p>
        </p:txBody>
      </p:sp>
    </p:spTree>
    <p:extLst>
      <p:ext uri="{BB962C8B-B14F-4D97-AF65-F5344CB8AC3E}">
        <p14:creationId xmlns:p14="http://schemas.microsoft.com/office/powerpoint/2010/main" val="3915628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Literary Disability Studies</a:t>
            </a:r>
            <a:endParaRPr lang="en-GB" dirty="0"/>
          </a:p>
        </p:txBody>
      </p:sp>
      <p:sp>
        <p:nvSpPr>
          <p:cNvPr id="3" name="Content Placeholder 2"/>
          <p:cNvSpPr>
            <a:spLocks noGrp="1"/>
          </p:cNvSpPr>
          <p:nvPr>
            <p:ph idx="1"/>
          </p:nvPr>
        </p:nvSpPr>
        <p:spPr/>
        <p:txBody>
          <a:bodyPr/>
          <a:lstStyle/>
          <a:p>
            <a:r>
              <a:rPr lang="en-GB" sz="2600" dirty="0"/>
              <a:t>Analyse representations of disability in literature for:</a:t>
            </a:r>
          </a:p>
          <a:p>
            <a:pPr lvl="1"/>
            <a:r>
              <a:rPr lang="en-GB" sz="2600" dirty="0"/>
              <a:t>what they might reveal about a disabling society</a:t>
            </a:r>
          </a:p>
          <a:p>
            <a:pPr lvl="1"/>
            <a:r>
              <a:rPr lang="en-GB" sz="2600" dirty="0"/>
              <a:t>new insights into texts (and genres)</a:t>
            </a:r>
          </a:p>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140968"/>
            <a:ext cx="5760640" cy="361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139952" y="4658190"/>
            <a:ext cx="864096" cy="584775"/>
          </a:xfrm>
          <a:prstGeom prst="rect">
            <a:avLst/>
          </a:prstGeom>
          <a:noFill/>
        </p:spPr>
        <p:txBody>
          <a:bodyPr wrap="square" rtlCol="0">
            <a:spAutoFit/>
          </a:bodyPr>
          <a:lstStyle/>
          <a:p>
            <a:pPr algn="ctr"/>
            <a:r>
              <a:rPr lang="en-GB" sz="3200" b="1" dirty="0" smtClean="0"/>
              <a:t>Me</a:t>
            </a:r>
            <a:endParaRPr lang="en-GB" sz="2000" b="1" dirty="0"/>
          </a:p>
        </p:txBody>
      </p:sp>
    </p:spTree>
    <p:extLst>
      <p:ext uri="{BB962C8B-B14F-4D97-AF65-F5344CB8AC3E}">
        <p14:creationId xmlns:p14="http://schemas.microsoft.com/office/powerpoint/2010/main" val="943900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Assumptions</a:t>
            </a:r>
            <a:endParaRPr lang="en-GB" dirty="0"/>
          </a:p>
        </p:txBody>
      </p:sp>
      <p:sp>
        <p:nvSpPr>
          <p:cNvPr id="3" name="Content Placeholder 2"/>
          <p:cNvSpPr>
            <a:spLocks noGrp="1"/>
          </p:cNvSpPr>
          <p:nvPr>
            <p:ph idx="1"/>
          </p:nvPr>
        </p:nvSpPr>
        <p:spPr/>
        <p:txBody>
          <a:bodyPr/>
          <a:lstStyle/>
          <a:p>
            <a:r>
              <a:rPr lang="en-GB" sz="2800" dirty="0"/>
              <a:t>Starting point: representations reflect and shape attitudes towards </a:t>
            </a:r>
            <a:r>
              <a:rPr lang="en-GB" sz="2800" dirty="0" smtClean="0"/>
              <a:t>disability</a:t>
            </a:r>
          </a:p>
          <a:p>
            <a:r>
              <a:rPr lang="en-GB" sz="2800" dirty="0"/>
              <a:t>“Readers and viewers find their own personal interpretations of disability inevitably influenced by their imaginative encounters with disabled people in fictional works” (Mitchell and Snyder 42). </a:t>
            </a:r>
          </a:p>
          <a:p>
            <a:r>
              <a:rPr lang="en-GB" sz="2800" dirty="0"/>
              <a:t>Caveat: representations and their effects are </a:t>
            </a:r>
            <a:r>
              <a:rPr lang="en-GB" sz="2800" dirty="0" smtClean="0"/>
              <a:t>complex.</a:t>
            </a:r>
            <a:endParaRPr lang="en-GB" sz="2800" dirty="0"/>
          </a:p>
          <a:p>
            <a:endParaRPr lang="en-GB" dirty="0"/>
          </a:p>
        </p:txBody>
      </p:sp>
    </p:spTree>
    <p:extLst>
      <p:ext uri="{BB962C8B-B14F-4D97-AF65-F5344CB8AC3E}">
        <p14:creationId xmlns:p14="http://schemas.microsoft.com/office/powerpoint/2010/main" val="200415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Science Fiction</a:t>
            </a:r>
            <a:endParaRPr lang="en-GB" dirty="0"/>
          </a:p>
        </p:txBody>
      </p:sp>
      <p:sp>
        <p:nvSpPr>
          <p:cNvPr id="3" name="Content Placeholder 2"/>
          <p:cNvSpPr>
            <a:spLocks noGrp="1"/>
          </p:cNvSpPr>
          <p:nvPr>
            <p:ph idx="1"/>
          </p:nvPr>
        </p:nvSpPr>
        <p:spPr/>
        <p:txBody>
          <a:bodyPr>
            <a:normAutofit/>
          </a:bodyPr>
          <a:lstStyle/>
          <a:p>
            <a:r>
              <a:rPr lang="en-GB" sz="3600" dirty="0" smtClean="0"/>
              <a:t>Relatively few restrictions</a:t>
            </a:r>
          </a:p>
          <a:p>
            <a:r>
              <a:rPr lang="en-GB" sz="3600" dirty="0" smtClean="0"/>
              <a:t>Potential for alternative normative system</a:t>
            </a:r>
          </a:p>
          <a:p>
            <a:r>
              <a:rPr lang="en-GB" sz="3600" dirty="0" smtClean="0"/>
              <a:t>Simultaneously marginalised and privileged.</a:t>
            </a:r>
            <a:endParaRPr lang="en-GB" sz="3600" dirty="0"/>
          </a:p>
        </p:txBody>
      </p:sp>
    </p:spTree>
    <p:extLst>
      <p:ext uri="{BB962C8B-B14F-4D97-AF65-F5344CB8AC3E}">
        <p14:creationId xmlns:p14="http://schemas.microsoft.com/office/powerpoint/2010/main" val="1112584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Science Fiction Potentials</a:t>
            </a:r>
            <a:endParaRPr lang="en-GB" dirty="0"/>
          </a:p>
        </p:txBody>
      </p:sp>
      <p:sp>
        <p:nvSpPr>
          <p:cNvPr id="3" name="Content Placeholder 2"/>
          <p:cNvSpPr>
            <a:spLocks noGrp="1"/>
          </p:cNvSpPr>
          <p:nvPr>
            <p:ph idx="1"/>
          </p:nvPr>
        </p:nvSpPr>
        <p:spPr/>
        <p:txBody>
          <a:bodyPr>
            <a:normAutofit lnSpcReduction="10000"/>
          </a:bodyPr>
          <a:lstStyle/>
          <a:p>
            <a:pPr marL="114300" indent="0">
              <a:buNone/>
            </a:pPr>
            <a:r>
              <a:rPr lang="en-GB" sz="3200" dirty="0"/>
              <a:t>By presenting alternatives, the fantastic throws into relief the “real.”  Because works of the fantastic are simultaneously situated both within the writer's realm (and thus subject to the codes and conventions of the time in which they are written), and within the realm of the imaginary worlds constructed, they can both </a:t>
            </a:r>
            <a:r>
              <a:rPr lang="en-GB" sz="3200" dirty="0" err="1"/>
              <a:t>reenact</a:t>
            </a:r>
            <a:r>
              <a:rPr lang="en-GB" sz="3200" dirty="0"/>
              <a:t> and alter racial codes and representations. </a:t>
            </a:r>
            <a:r>
              <a:rPr lang="en-GB" sz="3200" dirty="0" smtClean="0"/>
              <a:t>(Leonard 4</a:t>
            </a:r>
            <a:r>
              <a:rPr lang="en-GB" sz="3200" dirty="0"/>
              <a:t>)</a:t>
            </a:r>
          </a:p>
          <a:p>
            <a:pPr marL="114300" indent="0">
              <a:buNone/>
            </a:pPr>
            <a:endParaRPr lang="en-GB" dirty="0"/>
          </a:p>
        </p:txBody>
      </p:sp>
    </p:spTree>
    <p:extLst>
      <p:ext uri="{BB962C8B-B14F-4D97-AF65-F5344CB8AC3E}">
        <p14:creationId xmlns:p14="http://schemas.microsoft.com/office/powerpoint/2010/main" val="1460749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Scholarship</a:t>
            </a:r>
            <a:endParaRPr lang="en-GB" dirty="0"/>
          </a:p>
        </p:txBody>
      </p:sp>
      <p:sp>
        <p:nvSpPr>
          <p:cNvPr id="3" name="Content Placeholder 2"/>
          <p:cNvSpPr>
            <a:spLocks noGrp="1"/>
          </p:cNvSpPr>
          <p:nvPr>
            <p:ph sz="half" idx="1"/>
          </p:nvPr>
        </p:nvSpPr>
        <p:spPr>
          <a:xfrm>
            <a:off x="457200" y="2204864"/>
            <a:ext cx="3322712" cy="3921616"/>
          </a:xfrm>
        </p:spPr>
        <p:txBody>
          <a:bodyPr>
            <a:normAutofit lnSpcReduction="10000"/>
          </a:bodyPr>
          <a:lstStyle/>
          <a:p>
            <a:r>
              <a:rPr lang="en-GB" sz="3600" dirty="0" smtClean="0"/>
              <a:t>Key step in field-building</a:t>
            </a:r>
          </a:p>
          <a:p>
            <a:r>
              <a:rPr lang="en-GB" sz="3600" dirty="0" smtClean="0"/>
              <a:t>Aimed to be accessible to SF fans</a:t>
            </a:r>
          </a:p>
          <a:p>
            <a:r>
              <a:rPr lang="en-GB" sz="3600" dirty="0" smtClean="0"/>
              <a:t>Critical avoidance?</a:t>
            </a:r>
            <a:endParaRPr lang="en-GB" sz="3600" dirty="0"/>
          </a:p>
        </p:txBody>
      </p:sp>
      <p:sp>
        <p:nvSpPr>
          <p:cNvPr id="4" name="Content Placeholder 3"/>
          <p:cNvSpPr>
            <a:spLocks noGrp="1"/>
          </p:cNvSpPr>
          <p:nvPr>
            <p:ph sz="half" idx="2"/>
          </p:nvPr>
        </p:nvSpPr>
        <p:spPr/>
        <p:txBody>
          <a:bodyPr>
            <a:normAutofit lnSpcReduction="10000"/>
          </a:bodyPr>
          <a:lstStyle/>
          <a:p>
            <a:endParaRPr lang="en-GB" dirty="0"/>
          </a:p>
        </p:txBody>
      </p:sp>
      <p:pic>
        <p:nvPicPr>
          <p:cNvPr id="3074" name="Picture 2" descr="C:\Users\Ria\Pictures\Website\Disability in Science Fiction C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0146" y="880097"/>
            <a:ext cx="3407054"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812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Science Fiction and Cure</a:t>
            </a:r>
            <a:endParaRPr lang="en-GB" dirty="0"/>
          </a:p>
        </p:txBody>
      </p:sp>
      <p:sp>
        <p:nvSpPr>
          <p:cNvPr id="3" name="Content Placeholder 2"/>
          <p:cNvSpPr>
            <a:spLocks noGrp="1"/>
          </p:cNvSpPr>
          <p:nvPr>
            <p:ph idx="1"/>
          </p:nvPr>
        </p:nvSpPr>
        <p:spPr/>
        <p:txBody>
          <a:bodyPr>
            <a:normAutofit fontScale="92500" lnSpcReduction="10000"/>
          </a:bodyPr>
          <a:lstStyle/>
          <a:p>
            <a:r>
              <a:rPr lang="en-GB" sz="3200" dirty="0"/>
              <a:t>‘While the settings and temporal framework of SF may differ dramatically from our own current reality, the way in which disability and people with disabilities are represented […] often directly represents present-day biases and stereotypes’ </a:t>
            </a:r>
            <a:r>
              <a:rPr lang="en-GB" sz="3200" dirty="0" smtClean="0"/>
              <a:t>(Allan 3</a:t>
            </a:r>
            <a:r>
              <a:rPr lang="en-GB" sz="3200" dirty="0"/>
              <a:t>). </a:t>
            </a:r>
            <a:endParaRPr lang="en-GB" sz="3200" dirty="0" smtClean="0"/>
          </a:p>
          <a:p>
            <a:r>
              <a:rPr lang="en-GB" sz="3200" dirty="0" smtClean="0"/>
              <a:t>Cure narratives.</a:t>
            </a:r>
          </a:p>
          <a:p>
            <a:r>
              <a:rPr lang="en-GB" sz="3200" dirty="0" smtClean="0"/>
              <a:t>‘Nearly every culture views disability as a problem in need of a solution’ (Mitchell and Snyder 47).</a:t>
            </a:r>
            <a:endParaRPr lang="en-GB" sz="3200" dirty="0"/>
          </a:p>
        </p:txBody>
      </p:sp>
    </p:spTree>
    <p:extLst>
      <p:ext uri="{BB962C8B-B14F-4D97-AF65-F5344CB8AC3E}">
        <p14:creationId xmlns:p14="http://schemas.microsoft.com/office/powerpoint/2010/main" val="160341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Moon</a:t>
            </a:r>
            <a:endParaRPr lang="en-GB" dirty="0"/>
          </a:p>
        </p:txBody>
      </p:sp>
      <p:pic>
        <p:nvPicPr>
          <p:cNvPr id="8" name="Content Placeholder 7"/>
          <p:cNvPicPr>
            <a:picLocks noGrp="1" noChangeAspect="1"/>
          </p:cNvPicPr>
          <p:nvPr>
            <p:ph sz="half" idx="1"/>
          </p:nvPr>
        </p:nvPicPr>
        <p:blipFill>
          <a:blip r:embed="rId2"/>
          <a:stretch>
            <a:fillRect/>
          </a:stretch>
        </p:blipFill>
        <p:spPr>
          <a:xfrm>
            <a:off x="1840559" y="4393692"/>
            <a:ext cx="4328864" cy="2246108"/>
          </a:xfrm>
          <a:prstGeom prst="rect">
            <a:avLst/>
          </a:prstGeom>
        </p:spPr>
      </p:pic>
      <p:sp>
        <p:nvSpPr>
          <p:cNvPr id="5" name="Content Placeholder 4"/>
          <p:cNvSpPr>
            <a:spLocks noGrp="1"/>
          </p:cNvSpPr>
          <p:nvPr>
            <p:ph sz="half" idx="2"/>
          </p:nvPr>
        </p:nvSpPr>
        <p:spPr/>
        <p:txBody>
          <a:bodyPr/>
          <a:lstStyle/>
          <a:p>
            <a:endParaRPr lang="en-GB" dirty="0"/>
          </a:p>
        </p:txBody>
      </p:sp>
      <p:pic>
        <p:nvPicPr>
          <p:cNvPr id="6" name="Picture 5"/>
          <p:cNvPicPr>
            <a:picLocks noChangeAspect="1"/>
          </p:cNvPicPr>
          <p:nvPr/>
        </p:nvPicPr>
        <p:blipFill>
          <a:blip r:embed="rId3"/>
          <a:stretch>
            <a:fillRect/>
          </a:stretch>
        </p:blipFill>
        <p:spPr>
          <a:xfrm>
            <a:off x="457200" y="1536192"/>
            <a:ext cx="3562350" cy="2857500"/>
          </a:xfrm>
          <a:prstGeom prst="rect">
            <a:avLst/>
          </a:prstGeom>
        </p:spPr>
      </p:pic>
      <p:pic>
        <p:nvPicPr>
          <p:cNvPr id="7" name="Picture 6"/>
          <p:cNvPicPr>
            <a:picLocks noChangeAspect="1"/>
          </p:cNvPicPr>
          <p:nvPr/>
        </p:nvPicPr>
        <p:blipFill>
          <a:blip r:embed="rId4"/>
          <a:stretch>
            <a:fillRect/>
          </a:stretch>
        </p:blipFill>
        <p:spPr>
          <a:xfrm>
            <a:off x="4004991" y="793692"/>
            <a:ext cx="2181818" cy="3600000"/>
          </a:xfrm>
          <a:prstGeom prst="rect">
            <a:avLst/>
          </a:prstGeom>
        </p:spPr>
      </p:pic>
      <p:pic>
        <p:nvPicPr>
          <p:cNvPr id="9" name="Picture 8"/>
          <p:cNvPicPr>
            <a:picLocks noChangeAspect="1"/>
          </p:cNvPicPr>
          <p:nvPr/>
        </p:nvPicPr>
        <p:blipFill>
          <a:blip r:embed="rId5"/>
          <a:stretch>
            <a:fillRect/>
          </a:stretch>
        </p:blipFill>
        <p:spPr>
          <a:xfrm>
            <a:off x="6165385" y="2098917"/>
            <a:ext cx="2371488" cy="3464837"/>
          </a:xfrm>
          <a:prstGeom prst="rect">
            <a:avLst/>
          </a:prstGeom>
        </p:spPr>
      </p:pic>
    </p:spTree>
    <p:extLst>
      <p:ext uri="{BB962C8B-B14F-4D97-AF65-F5344CB8AC3E}">
        <p14:creationId xmlns:p14="http://schemas.microsoft.com/office/powerpoint/2010/main" val="1844723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Once A Hero</a:t>
            </a:r>
            <a:r>
              <a:rPr lang="en-GB" dirty="0" smtClean="0"/>
              <a:t> (1997)</a:t>
            </a:r>
            <a:endParaRPr lang="en-GB" i="1" dirty="0"/>
          </a:p>
        </p:txBody>
      </p:sp>
      <p:sp>
        <p:nvSpPr>
          <p:cNvPr id="3" name="Content Placeholder 2"/>
          <p:cNvSpPr>
            <a:spLocks noGrp="1"/>
          </p:cNvSpPr>
          <p:nvPr>
            <p:ph idx="1"/>
          </p:nvPr>
        </p:nvSpPr>
        <p:spPr/>
        <p:txBody>
          <a:bodyPr>
            <a:normAutofit/>
          </a:bodyPr>
          <a:lstStyle/>
          <a:p>
            <a:r>
              <a:rPr lang="en-GB" sz="2400" dirty="0"/>
              <a:t>‘they’ll throw me out…a mutineer who hid craziness in her </a:t>
            </a:r>
            <a:r>
              <a:rPr lang="en-GB" sz="2400" dirty="0" smtClean="0"/>
              <a:t>past’ (location 5968)</a:t>
            </a:r>
          </a:p>
          <a:p>
            <a:r>
              <a:rPr lang="en-GB" sz="2400" dirty="0" smtClean="0"/>
              <a:t>‘</a:t>
            </a:r>
            <a:r>
              <a:rPr lang="en-GB" sz="2400" dirty="0"/>
              <a:t>damning check marks on a laundry list of mental illness that would bar her forever from anything she wanted to do’ (</a:t>
            </a:r>
            <a:r>
              <a:rPr lang="en-GB" sz="2400" dirty="0" smtClean="0"/>
              <a:t>location </a:t>
            </a:r>
            <a:r>
              <a:rPr lang="en-GB" sz="2400" dirty="0"/>
              <a:t>6008).  </a:t>
            </a:r>
          </a:p>
          <a:p>
            <a:r>
              <a:rPr lang="en-GB" sz="2400" dirty="0" smtClean="0"/>
              <a:t>‘nightmares </a:t>
            </a:r>
            <a:r>
              <a:rPr lang="en-GB" sz="2400" dirty="0"/>
              <a:t>are not a symptom of insanity.  Something awful happened to you; you had nightmares about it: a normal reaction.  But your family tried to pretend it hadn’t happened, and that your normal nightmares were the real problem.  That’s a failure to face reality – and being out of touch </a:t>
            </a:r>
            <a:r>
              <a:rPr lang="en-GB" sz="2400" dirty="0" smtClean="0"/>
              <a:t>with </a:t>
            </a:r>
            <a:r>
              <a:rPr lang="en-GB" sz="2400" dirty="0"/>
              <a:t>reality </a:t>
            </a:r>
            <a:r>
              <a:rPr lang="en-GB" sz="2400" i="1" dirty="0"/>
              <a:t>is</a:t>
            </a:r>
            <a:r>
              <a:rPr lang="en-GB" sz="2400" dirty="0"/>
              <a:t> a symptom of mental </a:t>
            </a:r>
            <a:r>
              <a:rPr lang="en-GB" sz="2400" dirty="0" smtClean="0"/>
              <a:t>illness’ </a:t>
            </a:r>
            <a:r>
              <a:rPr lang="en-GB" sz="2400" dirty="0"/>
              <a:t>(location 6102</a:t>
            </a:r>
            <a:r>
              <a:rPr lang="en-GB" sz="2400" dirty="0" smtClean="0"/>
              <a:t>).</a:t>
            </a:r>
            <a:endParaRPr lang="en-GB" sz="2400" dirty="0"/>
          </a:p>
        </p:txBody>
      </p:sp>
    </p:spTree>
    <p:extLst>
      <p:ext uri="{BB962C8B-B14F-4D97-AF65-F5344CB8AC3E}">
        <p14:creationId xmlns:p14="http://schemas.microsoft.com/office/powerpoint/2010/main" val="269410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858218"/>
          </a:xfrm>
        </p:spPr>
        <p:txBody>
          <a:bodyPr/>
          <a:lstStyle/>
          <a:p>
            <a:r>
              <a:rPr lang="en-GB" i="1" dirty="0" smtClean="0"/>
              <a:t>Rules of Engagement</a:t>
            </a:r>
            <a:r>
              <a:rPr lang="en-GB" dirty="0" smtClean="0"/>
              <a:t> (1998) and </a:t>
            </a:r>
            <a:r>
              <a:rPr lang="en-GB" i="1" dirty="0" smtClean="0"/>
              <a:t>Change of Command</a:t>
            </a:r>
            <a:r>
              <a:rPr lang="en-GB" dirty="0" smtClean="0"/>
              <a:t> (1999)</a:t>
            </a:r>
            <a:endParaRPr lang="en-GB" i="1" dirty="0"/>
          </a:p>
        </p:txBody>
      </p:sp>
      <p:sp>
        <p:nvSpPr>
          <p:cNvPr id="3" name="Content Placeholder 2"/>
          <p:cNvSpPr>
            <a:spLocks noGrp="1"/>
          </p:cNvSpPr>
          <p:nvPr>
            <p:ph idx="1"/>
          </p:nvPr>
        </p:nvSpPr>
        <p:spPr>
          <a:xfrm>
            <a:off x="457200" y="2780928"/>
            <a:ext cx="7620000" cy="3619872"/>
          </a:xfrm>
        </p:spPr>
        <p:txBody>
          <a:bodyPr>
            <a:normAutofit/>
          </a:bodyPr>
          <a:lstStyle/>
          <a:p>
            <a:r>
              <a:rPr lang="en-GB" sz="2800" dirty="0" smtClean="0"/>
              <a:t>‘A child’s defects reflected parental sin’ (</a:t>
            </a:r>
            <a:r>
              <a:rPr lang="en-GB" sz="2800" i="1" dirty="0" smtClean="0"/>
              <a:t>Rules</a:t>
            </a:r>
            <a:r>
              <a:rPr lang="en-GB" sz="2800" dirty="0" smtClean="0"/>
              <a:t> location 6450).</a:t>
            </a:r>
          </a:p>
          <a:p>
            <a:r>
              <a:rPr lang="en-GB" sz="2800" dirty="0" smtClean="0"/>
              <a:t>‘there’s no need to “fix” Simplicity’ (</a:t>
            </a:r>
            <a:r>
              <a:rPr lang="en-GB" sz="2800" i="1" dirty="0" smtClean="0"/>
              <a:t>Change</a:t>
            </a:r>
            <a:r>
              <a:rPr lang="en-GB" sz="2800" dirty="0" smtClean="0"/>
              <a:t> location 527).</a:t>
            </a:r>
            <a:endParaRPr lang="en-GB" sz="2800" dirty="0"/>
          </a:p>
        </p:txBody>
      </p:sp>
    </p:spTree>
    <p:extLst>
      <p:ext uri="{BB962C8B-B14F-4D97-AF65-F5344CB8AC3E}">
        <p14:creationId xmlns:p14="http://schemas.microsoft.com/office/powerpoint/2010/main" val="42302683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Lois McMaster </a:t>
            </a:r>
            <a:r>
              <a:rPr lang="en-GB" dirty="0" err="1" smtClean="0"/>
              <a:t>Bujold</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388930" y="2419350"/>
            <a:ext cx="2381250" cy="3162300"/>
          </a:xfrm>
          <a:prstGeom prst="rect">
            <a:avLst/>
          </a:prstGeom>
        </p:spPr>
      </p:pic>
      <p:pic>
        <p:nvPicPr>
          <p:cNvPr id="5" name="Picture 4"/>
          <p:cNvPicPr>
            <a:picLocks noChangeAspect="1"/>
          </p:cNvPicPr>
          <p:nvPr/>
        </p:nvPicPr>
        <p:blipFill>
          <a:blip r:embed="rId3"/>
          <a:stretch>
            <a:fillRect/>
          </a:stretch>
        </p:blipFill>
        <p:spPr>
          <a:xfrm>
            <a:off x="4650426" y="1417638"/>
            <a:ext cx="3433008" cy="5170193"/>
          </a:xfrm>
          <a:prstGeom prst="rect">
            <a:avLst/>
          </a:prstGeom>
        </p:spPr>
      </p:pic>
    </p:spTree>
    <p:extLst>
      <p:ext uri="{BB962C8B-B14F-4D97-AF65-F5344CB8AC3E}">
        <p14:creationId xmlns:p14="http://schemas.microsoft.com/office/powerpoint/2010/main" val="1483524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Miles not curable</a:t>
            </a:r>
            <a:endParaRPr lang="en-GB" dirty="0"/>
          </a:p>
        </p:txBody>
      </p:sp>
      <p:sp>
        <p:nvSpPr>
          <p:cNvPr id="3" name="Content Placeholder 2"/>
          <p:cNvSpPr>
            <a:spLocks noGrp="1"/>
          </p:cNvSpPr>
          <p:nvPr>
            <p:ph idx="1"/>
          </p:nvPr>
        </p:nvSpPr>
        <p:spPr/>
        <p:txBody>
          <a:bodyPr>
            <a:normAutofit/>
          </a:bodyPr>
          <a:lstStyle/>
          <a:p>
            <a:r>
              <a:rPr lang="en-GB" sz="2800" dirty="0"/>
              <a:t>Years of arcane medical tortures had almost managed to correct the severe deformities from which Miles had nearly died at birth.  Almost.  Curled like a frog in infancy, he now stood almost straight.  Chalk-stick bones, friable as talc, now were almost strong.  Wizened as an infant homunculus, he now stood almost four-foot-nine. </a:t>
            </a:r>
            <a:r>
              <a:rPr lang="en-GB" sz="2800" dirty="0" smtClean="0"/>
              <a:t>(</a:t>
            </a:r>
            <a:r>
              <a:rPr lang="en-GB" sz="2800" i="1" dirty="0" smtClean="0"/>
              <a:t>The </a:t>
            </a:r>
            <a:r>
              <a:rPr lang="en-GB" sz="2800" i="1" dirty="0" err="1" smtClean="0"/>
              <a:t>Vor</a:t>
            </a:r>
            <a:r>
              <a:rPr lang="en-GB" sz="2800" i="1" dirty="0" smtClean="0"/>
              <a:t> Game</a:t>
            </a:r>
            <a:r>
              <a:rPr lang="en-GB" sz="2800" dirty="0" smtClean="0"/>
              <a:t> 471</a:t>
            </a:r>
            <a:r>
              <a:rPr lang="en-GB" sz="2800" dirty="0"/>
              <a:t>)  </a:t>
            </a:r>
          </a:p>
        </p:txBody>
      </p:sp>
    </p:spTree>
    <p:extLst>
      <p:ext uri="{BB962C8B-B14F-4D97-AF65-F5344CB8AC3E}">
        <p14:creationId xmlns:p14="http://schemas.microsoft.com/office/powerpoint/2010/main" val="2901451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Mirror Dance </a:t>
            </a:r>
            <a:r>
              <a:rPr lang="en-GB" dirty="0" smtClean="0"/>
              <a:t>(1994)</a:t>
            </a:r>
            <a:endParaRPr lang="en-GB" i="1" dirty="0"/>
          </a:p>
        </p:txBody>
      </p:sp>
      <p:sp>
        <p:nvSpPr>
          <p:cNvPr id="3" name="Content Placeholder 2"/>
          <p:cNvSpPr>
            <a:spLocks noGrp="1"/>
          </p:cNvSpPr>
          <p:nvPr>
            <p:ph idx="1"/>
          </p:nvPr>
        </p:nvSpPr>
        <p:spPr/>
        <p:txBody>
          <a:bodyPr>
            <a:normAutofit/>
          </a:bodyPr>
          <a:lstStyle/>
          <a:p>
            <a:r>
              <a:rPr lang="en-GB" sz="3200" dirty="0" smtClean="0"/>
              <a:t>The Black Gang:</a:t>
            </a:r>
          </a:p>
          <a:p>
            <a:pPr lvl="1"/>
            <a:r>
              <a:rPr lang="en-GB" sz="3200" dirty="0" smtClean="0"/>
              <a:t>Howl (pain)</a:t>
            </a:r>
          </a:p>
          <a:p>
            <a:pPr lvl="1"/>
            <a:r>
              <a:rPr lang="en-GB" sz="3200" dirty="0" smtClean="0"/>
              <a:t>Gorge (force-feeding)</a:t>
            </a:r>
          </a:p>
          <a:p>
            <a:pPr lvl="1"/>
            <a:r>
              <a:rPr lang="en-GB" sz="3200" dirty="0" smtClean="0"/>
              <a:t>Grunt </a:t>
            </a:r>
            <a:r>
              <a:rPr lang="en-GB" sz="3200" dirty="0"/>
              <a:t>(sexual abuse</a:t>
            </a:r>
            <a:r>
              <a:rPr lang="en-GB" sz="3200" dirty="0" smtClean="0"/>
              <a:t>)</a:t>
            </a:r>
          </a:p>
          <a:p>
            <a:pPr lvl="1"/>
            <a:r>
              <a:rPr lang="en-GB" sz="3200" dirty="0" smtClean="0"/>
              <a:t>The Other</a:t>
            </a:r>
          </a:p>
          <a:p>
            <a:pPr lvl="1"/>
            <a:endParaRPr lang="en-GB" dirty="0"/>
          </a:p>
          <a:p>
            <a:pPr lvl="1"/>
            <a:endParaRPr lang="en-GB" dirty="0"/>
          </a:p>
        </p:txBody>
      </p:sp>
    </p:spTree>
    <p:extLst>
      <p:ext uri="{BB962C8B-B14F-4D97-AF65-F5344CB8AC3E}">
        <p14:creationId xmlns:p14="http://schemas.microsoft.com/office/powerpoint/2010/main" val="1811110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Mirror Dance</a:t>
            </a:r>
            <a:r>
              <a:rPr lang="en-GB" dirty="0" smtClean="0"/>
              <a:t> (1994)</a:t>
            </a:r>
            <a:endParaRPr lang="en-GB" i="1" dirty="0"/>
          </a:p>
        </p:txBody>
      </p:sp>
      <p:sp>
        <p:nvSpPr>
          <p:cNvPr id="3" name="Content Placeholder 2"/>
          <p:cNvSpPr>
            <a:spLocks noGrp="1"/>
          </p:cNvSpPr>
          <p:nvPr>
            <p:ph idx="1"/>
          </p:nvPr>
        </p:nvSpPr>
        <p:spPr/>
        <p:txBody>
          <a:bodyPr/>
          <a:lstStyle/>
          <a:p>
            <a:pPr marL="114300" indent="0">
              <a:buNone/>
            </a:pPr>
            <a:r>
              <a:rPr lang="en-GB" sz="2800" dirty="0"/>
              <a:t>Gorge and Grunt and Howl and the Other had sent Lord Mark deep inside, to sleep through it all.  Poor, fragile Lord Mark, barely twelve weeks old. </a:t>
            </a:r>
          </a:p>
          <a:p>
            <a:pPr marL="114300" indent="0">
              <a:buNone/>
            </a:pPr>
            <a:r>
              <a:rPr lang="en-GB" sz="2800" dirty="0"/>
              <a:t>	</a:t>
            </a:r>
            <a:r>
              <a:rPr lang="en-GB" sz="2800" dirty="0" err="1"/>
              <a:t>Ryoval</a:t>
            </a:r>
            <a:r>
              <a:rPr lang="en-GB" sz="2800" dirty="0"/>
              <a:t> could not even see Lord Mark down in there.  Could not reach him.  Could not touch him.  Gorge and Grunt and Howl and the Other were all very careful not to wake the baby.  Tender and protective, they defended him.  They were </a:t>
            </a:r>
            <a:r>
              <a:rPr lang="en-GB" sz="2800" i="1" dirty="0"/>
              <a:t>equipped</a:t>
            </a:r>
            <a:r>
              <a:rPr lang="en-GB" sz="2800" dirty="0"/>
              <a:t> to.  (665) </a:t>
            </a:r>
            <a:endParaRPr lang="en-GB" sz="2800" dirty="0" smtClean="0"/>
          </a:p>
          <a:p>
            <a:pPr marL="114300" indent="0">
              <a:buNone/>
            </a:pPr>
            <a:endParaRPr lang="en-GB" sz="2800" dirty="0"/>
          </a:p>
          <a:p>
            <a:endParaRPr lang="en-GB" dirty="0"/>
          </a:p>
        </p:txBody>
      </p:sp>
    </p:spTree>
    <p:extLst>
      <p:ext uri="{BB962C8B-B14F-4D97-AF65-F5344CB8AC3E}">
        <p14:creationId xmlns:p14="http://schemas.microsoft.com/office/powerpoint/2010/main" val="26391611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Mirror Dance</a:t>
            </a:r>
            <a:r>
              <a:rPr lang="en-GB" dirty="0" smtClean="0"/>
              <a:t> (1994)</a:t>
            </a:r>
            <a:endParaRPr lang="en-GB" i="1" dirty="0"/>
          </a:p>
        </p:txBody>
      </p:sp>
      <p:sp>
        <p:nvSpPr>
          <p:cNvPr id="3" name="Content Placeholder 2"/>
          <p:cNvSpPr>
            <a:spLocks noGrp="1"/>
          </p:cNvSpPr>
          <p:nvPr>
            <p:ph idx="1"/>
          </p:nvPr>
        </p:nvSpPr>
        <p:spPr/>
        <p:txBody>
          <a:bodyPr>
            <a:normAutofit/>
          </a:bodyPr>
          <a:lstStyle/>
          <a:p>
            <a:r>
              <a:rPr lang="en-GB" sz="2800" dirty="0" smtClean="0"/>
              <a:t>‘</a:t>
            </a:r>
            <a:r>
              <a:rPr lang="en-GB" sz="2800" dirty="0"/>
              <a:t>He could make a thousand of them, at need.  He was an army, flowing round obstacles, impossible to destroy with any one cut’ (680). </a:t>
            </a:r>
            <a:endParaRPr lang="en-GB" sz="2800" dirty="0" smtClean="0"/>
          </a:p>
          <a:p>
            <a:r>
              <a:rPr lang="en-GB" sz="2800" dirty="0" smtClean="0"/>
              <a:t>‘</a:t>
            </a:r>
            <a:r>
              <a:rPr lang="en-GB" sz="2800" dirty="0"/>
              <a:t>Sometimes, insanity is not a tragedy.  Sometimes, it’s a strategy for survival.  Sometimes . . . it’s a triumph’ (</a:t>
            </a:r>
            <a:r>
              <a:rPr lang="en-GB" sz="2800" dirty="0" smtClean="0"/>
              <a:t>720).</a:t>
            </a:r>
          </a:p>
          <a:p>
            <a:r>
              <a:rPr lang="en-GB" sz="2800" dirty="0" smtClean="0"/>
              <a:t>‘</a:t>
            </a:r>
            <a:r>
              <a:rPr lang="en-GB" sz="2800" dirty="0"/>
              <a:t>they all ran together, he and the black gang, on the deepest level.  No part could be excised without butchering the whole.  </a:t>
            </a:r>
            <a:r>
              <a:rPr lang="en-GB" sz="2800" i="1" dirty="0"/>
              <a:t>So, I’ll just have to look after you all</a:t>
            </a:r>
            <a:r>
              <a:rPr lang="en-GB" sz="2800" dirty="0"/>
              <a:t>’ (740).</a:t>
            </a:r>
          </a:p>
        </p:txBody>
      </p:sp>
    </p:spTree>
    <p:extLst>
      <p:ext uri="{BB962C8B-B14F-4D97-AF65-F5344CB8AC3E}">
        <p14:creationId xmlns:p14="http://schemas.microsoft.com/office/powerpoint/2010/main" val="379602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Miles’s abnormal mind</a:t>
            </a:r>
            <a:endParaRPr lang="en-GB" dirty="0"/>
          </a:p>
        </p:txBody>
      </p:sp>
      <p:sp>
        <p:nvSpPr>
          <p:cNvPr id="3" name="Content Placeholder 2"/>
          <p:cNvSpPr>
            <a:spLocks noGrp="1"/>
          </p:cNvSpPr>
          <p:nvPr>
            <p:ph idx="1"/>
          </p:nvPr>
        </p:nvSpPr>
        <p:spPr/>
        <p:txBody>
          <a:bodyPr>
            <a:noAutofit/>
          </a:bodyPr>
          <a:lstStyle/>
          <a:p>
            <a:r>
              <a:rPr lang="en-GB" sz="2700" dirty="0"/>
              <a:t>‘“My God,” he said hollowly, “you mean he’s like that </a:t>
            </a:r>
            <a:r>
              <a:rPr lang="en-GB" sz="2700" i="1" dirty="0"/>
              <a:t>all the time</a:t>
            </a:r>
            <a:r>
              <a:rPr lang="en-GB" sz="2700" dirty="0"/>
              <a:t>?”’ (</a:t>
            </a:r>
            <a:r>
              <a:rPr lang="en-GB" sz="2700" i="1" dirty="0"/>
              <a:t>The Warrior’s Apprentice</a:t>
            </a:r>
            <a:r>
              <a:rPr lang="en-GB" sz="2700" dirty="0"/>
              <a:t> 119</a:t>
            </a:r>
            <a:r>
              <a:rPr lang="en-GB" sz="2700" dirty="0" smtClean="0"/>
              <a:t>).</a:t>
            </a:r>
          </a:p>
          <a:p>
            <a:r>
              <a:rPr lang="en-GB" sz="2700" dirty="0"/>
              <a:t>‘some other kind of crazy’ </a:t>
            </a:r>
            <a:r>
              <a:rPr lang="en-GB" sz="2700" dirty="0" smtClean="0"/>
              <a:t>(</a:t>
            </a:r>
            <a:r>
              <a:rPr lang="en-GB" sz="2700" i="1" dirty="0" smtClean="0"/>
              <a:t>The </a:t>
            </a:r>
            <a:r>
              <a:rPr lang="en-GB" sz="2700" i="1" dirty="0" err="1" smtClean="0"/>
              <a:t>Vor</a:t>
            </a:r>
            <a:r>
              <a:rPr lang="en-GB" sz="2700" i="1" dirty="0" smtClean="0"/>
              <a:t> Game</a:t>
            </a:r>
            <a:r>
              <a:rPr lang="en-GB" sz="2700" dirty="0" smtClean="0"/>
              <a:t> 783</a:t>
            </a:r>
            <a:r>
              <a:rPr lang="en-GB" sz="2700" dirty="0"/>
              <a:t>). </a:t>
            </a:r>
            <a:endParaRPr lang="en-GB" sz="2700" dirty="0" smtClean="0"/>
          </a:p>
          <a:p>
            <a:r>
              <a:rPr lang="en-GB" sz="2700" dirty="0" smtClean="0"/>
              <a:t>Fear of ‘incipient psychosis’ in </a:t>
            </a:r>
            <a:r>
              <a:rPr lang="en-GB" sz="2700" i="1" dirty="0" smtClean="0"/>
              <a:t>Brothers in Arms</a:t>
            </a:r>
            <a:r>
              <a:rPr lang="en-GB" sz="2700" dirty="0" smtClean="0"/>
              <a:t> (69).</a:t>
            </a:r>
          </a:p>
          <a:p>
            <a:r>
              <a:rPr lang="en-GB" sz="2700" dirty="0"/>
              <a:t> ‘Was his subconscious trying to tell him something?  Well, he didn’t suppose he was in real trouble until a brain scan taken of him in his two different uniforms produced two different patterns’ </a:t>
            </a:r>
            <a:r>
              <a:rPr lang="en-GB" sz="2700" dirty="0" smtClean="0"/>
              <a:t>[…] ‘</a:t>
            </a:r>
            <a:r>
              <a:rPr lang="en-GB" sz="2700" dirty="0"/>
              <a:t>the idea was suddenly not funny’ </a:t>
            </a:r>
            <a:r>
              <a:rPr lang="en-GB" sz="2700" dirty="0" smtClean="0"/>
              <a:t>(</a:t>
            </a:r>
            <a:r>
              <a:rPr lang="en-GB" sz="2700" i="1" dirty="0" smtClean="0"/>
              <a:t>Brothers in Arms</a:t>
            </a:r>
            <a:r>
              <a:rPr lang="en-GB" sz="2700" dirty="0" smtClean="0"/>
              <a:t> 121</a:t>
            </a:r>
            <a:r>
              <a:rPr lang="en-GB" sz="2700" dirty="0"/>
              <a:t>). </a:t>
            </a:r>
          </a:p>
        </p:txBody>
      </p:sp>
    </p:spTree>
    <p:extLst>
      <p:ext uri="{BB962C8B-B14F-4D97-AF65-F5344CB8AC3E}">
        <p14:creationId xmlns:p14="http://schemas.microsoft.com/office/powerpoint/2010/main" val="104680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Miles’s Abnormal Mind</a:t>
            </a:r>
            <a:endParaRPr lang="en-GB" dirty="0"/>
          </a:p>
        </p:txBody>
      </p:sp>
      <p:sp>
        <p:nvSpPr>
          <p:cNvPr id="3" name="Content Placeholder 2"/>
          <p:cNvSpPr>
            <a:spLocks noGrp="1"/>
          </p:cNvSpPr>
          <p:nvPr>
            <p:ph idx="1"/>
          </p:nvPr>
        </p:nvSpPr>
        <p:spPr/>
        <p:txBody>
          <a:bodyPr/>
          <a:lstStyle/>
          <a:p>
            <a:r>
              <a:rPr lang="en-GB" sz="2400" dirty="0" smtClean="0"/>
              <a:t>‘</a:t>
            </a:r>
            <a:r>
              <a:rPr lang="en-GB" sz="2400" dirty="0"/>
              <a:t>Miles thinks he’s a knight-errant.  A rational government wouldn’t allow him possession of a pocket-knife, let alone a space fleet’ </a:t>
            </a:r>
            <a:r>
              <a:rPr lang="en-GB" sz="2400" dirty="0" smtClean="0"/>
              <a:t>(</a:t>
            </a:r>
            <a:r>
              <a:rPr lang="en-GB" sz="2400" i="1" dirty="0" smtClean="0"/>
              <a:t>Mirror Dance</a:t>
            </a:r>
            <a:r>
              <a:rPr lang="en-GB" sz="2400" dirty="0" smtClean="0"/>
              <a:t> 473</a:t>
            </a:r>
            <a:r>
              <a:rPr lang="en-GB" sz="2400" dirty="0"/>
              <a:t>).  </a:t>
            </a:r>
          </a:p>
          <a:p>
            <a:r>
              <a:rPr lang="en-GB" sz="2400" dirty="0" smtClean="0"/>
              <a:t>‘we </a:t>
            </a:r>
            <a:r>
              <a:rPr lang="en-GB" sz="2400" dirty="0"/>
              <a:t>are discussing a young man upon whom </a:t>
            </a:r>
            <a:r>
              <a:rPr lang="en-GB" sz="2400" dirty="0" err="1"/>
              <a:t>Barrayar</a:t>
            </a:r>
            <a:r>
              <a:rPr lang="en-GB" sz="2400" dirty="0"/>
              <a:t> laid so much unbearable stress, so much pain, he created an entire other personality to escape into.  He then persuaded several thousand galactic mercenaries to support his psychosis, and on top of that conned the </a:t>
            </a:r>
            <a:r>
              <a:rPr lang="en-GB" sz="2400" dirty="0" err="1"/>
              <a:t>Barrayaran</a:t>
            </a:r>
            <a:r>
              <a:rPr lang="en-GB" sz="2400" dirty="0"/>
              <a:t> Imperium into paying for it all. […] I grant you he’s a genius, but don’t you dare try to tell me he’s </a:t>
            </a:r>
            <a:r>
              <a:rPr lang="en-GB" sz="2400" dirty="0" smtClean="0"/>
              <a:t>sane’ </a:t>
            </a:r>
            <a:r>
              <a:rPr lang="en-GB" sz="2400" dirty="0"/>
              <a:t>(</a:t>
            </a:r>
            <a:r>
              <a:rPr lang="en-GB" sz="2400" i="1" dirty="0"/>
              <a:t>Mirror Dance</a:t>
            </a:r>
            <a:r>
              <a:rPr lang="en-GB" sz="2400" dirty="0"/>
              <a:t> 473</a:t>
            </a:r>
            <a:r>
              <a:rPr lang="en-GB" sz="2400" dirty="0" smtClean="0"/>
              <a:t>).</a:t>
            </a:r>
            <a:endParaRPr lang="en-GB" sz="2400" dirty="0"/>
          </a:p>
          <a:p>
            <a:endParaRPr lang="en-GB" dirty="0"/>
          </a:p>
        </p:txBody>
      </p:sp>
    </p:spTree>
    <p:extLst>
      <p:ext uri="{BB962C8B-B14F-4D97-AF65-F5344CB8AC3E}">
        <p14:creationId xmlns:p14="http://schemas.microsoft.com/office/powerpoint/2010/main" val="191679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 and Miles</a:t>
            </a:r>
            <a:endParaRPr lang="en-GB" dirty="0"/>
          </a:p>
        </p:txBody>
      </p:sp>
      <p:sp>
        <p:nvSpPr>
          <p:cNvPr id="3" name="Content Placeholder 2"/>
          <p:cNvSpPr>
            <a:spLocks noGrp="1"/>
          </p:cNvSpPr>
          <p:nvPr>
            <p:ph idx="1"/>
          </p:nvPr>
        </p:nvSpPr>
        <p:spPr/>
        <p:txBody>
          <a:bodyPr>
            <a:normAutofit/>
          </a:bodyPr>
          <a:lstStyle/>
          <a:p>
            <a:pPr marL="114300" indent="0">
              <a:buNone/>
            </a:pPr>
            <a:r>
              <a:rPr lang="en-GB" sz="3200" dirty="0"/>
              <a:t>‘One, two.  Three, four, five, six, seven.  Lord Miles </a:t>
            </a:r>
            <a:r>
              <a:rPr lang="en-GB" sz="3200" dirty="0" err="1"/>
              <a:t>Vorkosigan</a:t>
            </a:r>
            <a:r>
              <a:rPr lang="en-GB" sz="3200" dirty="0"/>
              <a:t> and Admiral Naismith.  Lord Mark </a:t>
            </a:r>
            <a:r>
              <a:rPr lang="en-GB" sz="3200" dirty="0" err="1"/>
              <a:t>Vorkosigan</a:t>
            </a:r>
            <a:r>
              <a:rPr lang="en-GB" sz="3200" dirty="0"/>
              <a:t> and Gorge, Grunt, Howl, and Killer’ </a:t>
            </a:r>
            <a:r>
              <a:rPr lang="en-GB" sz="3200" dirty="0" smtClean="0"/>
              <a:t>(</a:t>
            </a:r>
            <a:r>
              <a:rPr lang="en-GB" sz="3200" i="1" dirty="0" smtClean="0"/>
              <a:t>Mirror Dance</a:t>
            </a:r>
            <a:r>
              <a:rPr lang="en-GB" sz="3200" dirty="0" smtClean="0"/>
              <a:t> 739</a:t>
            </a:r>
            <a:r>
              <a:rPr lang="en-GB" sz="3200" dirty="0"/>
              <a:t>). </a:t>
            </a:r>
          </a:p>
        </p:txBody>
      </p:sp>
    </p:spTree>
    <p:extLst>
      <p:ext uri="{BB962C8B-B14F-4D97-AF65-F5344CB8AC3E}">
        <p14:creationId xmlns:p14="http://schemas.microsoft.com/office/powerpoint/2010/main" val="31626895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FFFFF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1636</TotalTime>
  <Words>778</Words>
  <Application>Microsoft Office PowerPoint</Application>
  <PresentationFormat>On-screen Show (4:3)</PresentationFormat>
  <Paragraphs>62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Adjacency</vt:lpstr>
      <vt:lpstr>What is Normal?  Cognitive Exceptionality and Science Fiction</vt:lpstr>
      <vt:lpstr>Literary Disability Studies</vt:lpstr>
      <vt:lpstr>Assumptions</vt:lpstr>
      <vt:lpstr>Science Fiction</vt:lpstr>
      <vt:lpstr>Science Fiction Potentials</vt:lpstr>
      <vt:lpstr>Scholarship</vt:lpstr>
      <vt:lpstr>Science Fiction and Cure</vt:lpstr>
      <vt:lpstr>Moon</vt:lpstr>
      <vt:lpstr>Once A Hero (1997)</vt:lpstr>
      <vt:lpstr>Rules of Engagement (1998) and Change of Command (1999)</vt:lpstr>
      <vt:lpstr>Lois McMaster Bujold</vt:lpstr>
      <vt:lpstr>Miles not curable</vt:lpstr>
      <vt:lpstr>Mirror Dance (1994)</vt:lpstr>
      <vt:lpstr>Mirror Dance (1994)</vt:lpstr>
      <vt:lpstr>Mirror Dance (1994)</vt:lpstr>
      <vt:lpstr>Miles’s abnormal mind</vt:lpstr>
      <vt:lpstr>Miles’s Abnormal Mind</vt:lpstr>
      <vt:lpstr>Mark and Miles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Normal?  Cognitive Exceptionality and Science Fiction</dc:title>
  <dc:creator>Ria Cheyne</dc:creator>
  <cp:lastModifiedBy>Microsoft account</cp:lastModifiedBy>
  <cp:revision>28</cp:revision>
  <dcterms:created xsi:type="dcterms:W3CDTF">2014-11-26T11:07:57Z</dcterms:created>
  <dcterms:modified xsi:type="dcterms:W3CDTF">2015-01-23T19:15:43Z</dcterms:modified>
</cp:coreProperties>
</file>