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79" r:id="rId4"/>
    <p:sldId id="258" r:id="rId5"/>
    <p:sldId id="280" r:id="rId6"/>
    <p:sldId id="268" r:id="rId7"/>
    <p:sldId id="265" r:id="rId8"/>
    <p:sldId id="269" r:id="rId9"/>
    <p:sldId id="266" r:id="rId10"/>
    <p:sldId id="281" r:id="rId11"/>
    <p:sldId id="271" r:id="rId12"/>
    <p:sldId id="272" r:id="rId13"/>
    <p:sldId id="283" r:id="rId14"/>
    <p:sldId id="273" r:id="rId15"/>
    <p:sldId id="278" r:id="rId16"/>
    <p:sldId id="275" r:id="rId17"/>
    <p:sldId id="277" r:id="rId18"/>
    <p:sldId id="282" r:id="rId19"/>
    <p:sldId id="260" r:id="rId20"/>
    <p:sldId id="26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514" y="-7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285D75-F5EE-46C1-B464-4D11BD879D81}" type="doc">
      <dgm:prSet loTypeId="urn:microsoft.com/office/officeart/2005/8/layout/venn1" loCatId="relationship" qsTypeId="urn:microsoft.com/office/officeart/2005/8/quickstyle/3d4" qsCatId="3D" csTypeId="urn:microsoft.com/office/officeart/2005/8/colors/accent1_4" csCatId="accent1" phldr="1"/>
      <dgm:spPr/>
    </dgm:pt>
    <dgm:pt modelId="{B92BD555-E881-4314-B041-C8580DEFEBF6}">
      <dgm:prSet phldrT="[Text]"/>
      <dgm:spPr/>
      <dgm:t>
        <a:bodyPr/>
        <a:lstStyle/>
        <a:p>
          <a:pPr algn="ctr"/>
          <a:r>
            <a:rPr lang="en-GB" dirty="0" smtClean="0"/>
            <a:t>English Literature</a:t>
          </a:r>
          <a:endParaRPr lang="en-GB" dirty="0"/>
        </a:p>
      </dgm:t>
    </dgm:pt>
    <dgm:pt modelId="{237EF994-8CA8-4806-92C0-D31507B9537C}" type="parTrans" cxnId="{F7D54546-4BE1-4723-BC7C-9320088C28BE}">
      <dgm:prSet/>
      <dgm:spPr/>
      <dgm:t>
        <a:bodyPr/>
        <a:lstStyle/>
        <a:p>
          <a:pPr algn="ctr"/>
          <a:endParaRPr lang="en-GB"/>
        </a:p>
      </dgm:t>
    </dgm:pt>
    <dgm:pt modelId="{312041BB-2678-44E5-AA91-07336A886798}" type="sibTrans" cxnId="{F7D54546-4BE1-4723-BC7C-9320088C28BE}">
      <dgm:prSet/>
      <dgm:spPr/>
      <dgm:t>
        <a:bodyPr/>
        <a:lstStyle/>
        <a:p>
          <a:pPr algn="ctr"/>
          <a:endParaRPr lang="en-GB"/>
        </a:p>
      </dgm:t>
    </dgm:pt>
    <dgm:pt modelId="{E09936CC-539D-4944-BAC0-EEEF24A65BE9}">
      <dgm:prSet phldrT="[Text]"/>
      <dgm:spPr/>
      <dgm:t>
        <a:bodyPr/>
        <a:lstStyle/>
        <a:p>
          <a:pPr algn="ctr"/>
          <a:r>
            <a:rPr lang="en-GB" dirty="0" smtClean="0"/>
            <a:t>Disability Studies</a:t>
          </a:r>
          <a:endParaRPr lang="en-GB" dirty="0"/>
        </a:p>
      </dgm:t>
    </dgm:pt>
    <dgm:pt modelId="{74145A1E-E440-4899-9525-5839F0B0A731}" type="parTrans" cxnId="{3D6B876C-2FE5-46C1-A444-A974236A0674}">
      <dgm:prSet/>
      <dgm:spPr/>
      <dgm:t>
        <a:bodyPr/>
        <a:lstStyle/>
        <a:p>
          <a:pPr algn="ctr"/>
          <a:endParaRPr lang="en-GB"/>
        </a:p>
      </dgm:t>
    </dgm:pt>
    <dgm:pt modelId="{9C8083B9-1E8C-42C2-8E99-070E8E568F50}" type="sibTrans" cxnId="{3D6B876C-2FE5-46C1-A444-A974236A0674}">
      <dgm:prSet/>
      <dgm:spPr/>
      <dgm:t>
        <a:bodyPr/>
        <a:lstStyle/>
        <a:p>
          <a:pPr algn="ctr"/>
          <a:endParaRPr lang="en-GB"/>
        </a:p>
      </dgm:t>
    </dgm:pt>
    <dgm:pt modelId="{AADFD518-47FF-40E7-B872-EB9AD0F6CBE3}" type="pres">
      <dgm:prSet presAssocID="{70285D75-F5EE-46C1-B464-4D11BD879D81}" presName="compositeShape" presStyleCnt="0">
        <dgm:presLayoutVars>
          <dgm:chMax val="7"/>
          <dgm:dir val="rev"/>
          <dgm:resizeHandles val="exact"/>
        </dgm:presLayoutVars>
      </dgm:prSet>
      <dgm:spPr/>
    </dgm:pt>
    <dgm:pt modelId="{01D00023-03F0-4361-AF09-A20F09145A94}" type="pres">
      <dgm:prSet presAssocID="{B92BD555-E881-4314-B041-C8580DEFEBF6}" presName="circ1" presStyleLbl="vennNode1" presStyleIdx="0" presStyleCnt="2"/>
      <dgm:spPr/>
      <dgm:t>
        <a:bodyPr/>
        <a:lstStyle/>
        <a:p>
          <a:endParaRPr lang="en-GB"/>
        </a:p>
      </dgm:t>
    </dgm:pt>
    <dgm:pt modelId="{4331ED44-8B69-426F-B5E4-5B7544FC69CE}" type="pres">
      <dgm:prSet presAssocID="{B92BD555-E881-4314-B041-C8580DEFEBF6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40F1913-17A6-4122-81BF-1BBB5730A81F}" type="pres">
      <dgm:prSet presAssocID="{E09936CC-539D-4944-BAC0-EEEF24A65BE9}" presName="circ2" presStyleLbl="vennNode1" presStyleIdx="1" presStyleCnt="2"/>
      <dgm:spPr/>
      <dgm:t>
        <a:bodyPr/>
        <a:lstStyle/>
        <a:p>
          <a:endParaRPr lang="en-GB"/>
        </a:p>
      </dgm:t>
    </dgm:pt>
    <dgm:pt modelId="{C221E39E-B969-4892-B741-6868021CBEBE}" type="pres">
      <dgm:prSet presAssocID="{E09936CC-539D-4944-BAC0-EEEF24A65BE9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5390663-4950-4DA9-935A-00C9D5EF64FE}" type="presOf" srcId="{B92BD555-E881-4314-B041-C8580DEFEBF6}" destId="{C221E39E-B969-4892-B741-6868021CBEBE}" srcOrd="1" destOrd="0" presId="urn:microsoft.com/office/officeart/2005/8/layout/venn1"/>
    <dgm:cxn modelId="{F7D54546-4BE1-4723-BC7C-9320088C28BE}" srcId="{70285D75-F5EE-46C1-B464-4D11BD879D81}" destId="{B92BD555-E881-4314-B041-C8580DEFEBF6}" srcOrd="0" destOrd="0" parTransId="{237EF994-8CA8-4806-92C0-D31507B9537C}" sibTransId="{312041BB-2678-44E5-AA91-07336A886798}"/>
    <dgm:cxn modelId="{76C80E5F-F1A0-443D-BB74-62E9A5982BB1}" type="presOf" srcId="{E09936CC-539D-4944-BAC0-EEEF24A65BE9}" destId="{4331ED44-8B69-426F-B5E4-5B7544FC69CE}" srcOrd="1" destOrd="0" presId="urn:microsoft.com/office/officeart/2005/8/layout/venn1"/>
    <dgm:cxn modelId="{25F1A28B-2B7C-4FD7-8CDB-129D9862C6E1}" type="presOf" srcId="{E09936CC-539D-4944-BAC0-EEEF24A65BE9}" destId="{01D00023-03F0-4361-AF09-A20F09145A94}" srcOrd="0" destOrd="0" presId="urn:microsoft.com/office/officeart/2005/8/layout/venn1"/>
    <dgm:cxn modelId="{A036E726-FAD7-44AE-A23A-A231FC99E9BA}" type="presOf" srcId="{70285D75-F5EE-46C1-B464-4D11BD879D81}" destId="{AADFD518-47FF-40E7-B872-EB9AD0F6CBE3}" srcOrd="0" destOrd="0" presId="urn:microsoft.com/office/officeart/2005/8/layout/venn1"/>
    <dgm:cxn modelId="{C24A1561-F407-4D23-8A67-CCF1746F8694}" type="presOf" srcId="{B92BD555-E881-4314-B041-C8580DEFEBF6}" destId="{E40F1913-17A6-4122-81BF-1BBB5730A81F}" srcOrd="0" destOrd="0" presId="urn:microsoft.com/office/officeart/2005/8/layout/venn1"/>
    <dgm:cxn modelId="{3D6B876C-2FE5-46C1-A444-A974236A0674}" srcId="{70285D75-F5EE-46C1-B464-4D11BD879D81}" destId="{E09936CC-539D-4944-BAC0-EEEF24A65BE9}" srcOrd="1" destOrd="0" parTransId="{74145A1E-E440-4899-9525-5839F0B0A731}" sibTransId="{9C8083B9-1E8C-42C2-8E99-070E8E568F50}"/>
    <dgm:cxn modelId="{F66B0067-F67E-4C2A-9E04-3EA7B1BA5FAB}" type="presParOf" srcId="{AADFD518-47FF-40E7-B872-EB9AD0F6CBE3}" destId="{01D00023-03F0-4361-AF09-A20F09145A94}" srcOrd="0" destOrd="0" presId="urn:microsoft.com/office/officeart/2005/8/layout/venn1"/>
    <dgm:cxn modelId="{7FF96E8C-EF90-4189-BB89-AF8483465473}" type="presParOf" srcId="{AADFD518-47FF-40E7-B872-EB9AD0F6CBE3}" destId="{4331ED44-8B69-426F-B5E4-5B7544FC69CE}" srcOrd="1" destOrd="0" presId="urn:microsoft.com/office/officeart/2005/8/layout/venn1"/>
    <dgm:cxn modelId="{4E3C1ACD-7C34-4BC0-BF21-BFF9FA10C6EC}" type="presParOf" srcId="{AADFD518-47FF-40E7-B872-EB9AD0F6CBE3}" destId="{E40F1913-17A6-4122-81BF-1BBB5730A81F}" srcOrd="2" destOrd="0" presId="urn:microsoft.com/office/officeart/2005/8/layout/venn1"/>
    <dgm:cxn modelId="{ABEA4272-CC02-49D7-BD4E-4828A685BDC4}" type="presParOf" srcId="{AADFD518-47FF-40E7-B872-EB9AD0F6CBE3}" destId="{C221E39E-B969-4892-B741-6868021CBEBE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D00023-03F0-4361-AF09-A20F09145A94}">
      <dsp:nvSpPr>
        <dsp:cNvPr id="0" name=""/>
        <dsp:cNvSpPr/>
      </dsp:nvSpPr>
      <dsp:spPr>
        <a:xfrm>
          <a:off x="209388" y="8604"/>
          <a:ext cx="3146280" cy="3146280"/>
        </a:xfrm>
        <a:prstGeom prst="ellipse">
          <a:avLst/>
        </a:prstGeom>
        <a:solidFill>
          <a:schemeClr val="accent1">
            <a:shade val="80000"/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kern="1200" dirty="0" smtClean="0"/>
            <a:t>Disability Studies</a:t>
          </a:r>
          <a:endParaRPr lang="en-GB" sz="3600" kern="1200" dirty="0"/>
        </a:p>
      </dsp:txBody>
      <dsp:txXfrm>
        <a:off x="648734" y="379618"/>
        <a:ext cx="1814071" cy="2404252"/>
      </dsp:txXfrm>
    </dsp:sp>
    <dsp:sp modelId="{E40F1913-17A6-4122-81BF-1BBB5730A81F}">
      <dsp:nvSpPr>
        <dsp:cNvPr id="0" name=""/>
        <dsp:cNvSpPr/>
      </dsp:nvSpPr>
      <dsp:spPr>
        <a:xfrm>
          <a:off x="2476978" y="8604"/>
          <a:ext cx="3146280" cy="3146280"/>
        </a:xfrm>
        <a:prstGeom prst="ellipse">
          <a:avLst/>
        </a:prstGeom>
        <a:solidFill>
          <a:schemeClr val="accent1">
            <a:shade val="80000"/>
            <a:alpha val="50000"/>
            <a:hueOff val="375058"/>
            <a:satOff val="-7064"/>
            <a:lumOff val="3478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kern="1200" dirty="0" smtClean="0"/>
            <a:t>English Literature</a:t>
          </a:r>
          <a:endParaRPr lang="en-GB" sz="3600" kern="1200" dirty="0"/>
        </a:p>
      </dsp:txBody>
      <dsp:txXfrm>
        <a:off x="3369841" y="379618"/>
        <a:ext cx="1814071" cy="24042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30/07/2014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30/07/2014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30/07/2014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30/07/2014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30/07/2014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30/07/2014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30/07/2014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30/07/2014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30/07/2014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30/07/2014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8AE1-CD46-405F-A395-566F28A55094}" type="datetimeFigureOut">
              <a:rPr lang="en-GB" smtClean="0"/>
              <a:t>30/07/2014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9F377059-3076-4AE2-85E8-D44E0670D7BB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6BA88AE1-CD46-405F-A395-566F28A55094}" type="datetimeFigureOut">
              <a:rPr lang="en-GB" smtClean="0"/>
              <a:t>30/07/2014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4800" dirty="0"/>
              <a:t>The </a:t>
            </a:r>
            <a:r>
              <a:rPr lang="en-GB" sz="4800" dirty="0" err="1"/>
              <a:t>Blindman</a:t>
            </a:r>
            <a:r>
              <a:rPr lang="en-GB" sz="4800" dirty="0"/>
              <a:t> in the Romance Novel: </a:t>
            </a:r>
            <a:r>
              <a:rPr lang="en-GB" sz="4800" i="1" dirty="0"/>
              <a:t>Jane Eyre</a:t>
            </a:r>
            <a:r>
              <a:rPr lang="en-GB" sz="4800" dirty="0"/>
              <a:t> and the Representation of Visual </a:t>
            </a:r>
            <a:r>
              <a:rPr lang="en-GB" sz="4800" dirty="0" smtClean="0"/>
              <a:t>Impairment</a:t>
            </a:r>
            <a:endParaRPr lang="en-GB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766520" cy="1593304"/>
          </a:xfrm>
        </p:spPr>
        <p:txBody>
          <a:bodyPr>
            <a:normAutofit/>
          </a:bodyPr>
          <a:lstStyle/>
          <a:p>
            <a:r>
              <a:rPr lang="en-GB" sz="2800" dirty="0" err="1" smtClean="0">
                <a:solidFill>
                  <a:schemeClr val="tx1"/>
                </a:solidFill>
              </a:rPr>
              <a:t>Ria</a:t>
            </a:r>
            <a:r>
              <a:rPr lang="en-GB" sz="2800" dirty="0" smtClean="0">
                <a:solidFill>
                  <a:schemeClr val="tx1"/>
                </a:solidFill>
              </a:rPr>
              <a:t> Cheyne, Liverpool Hope University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riacheyne@googlemail.com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riacheyne.net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61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Background and Context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pPr marL="114300" indent="0">
              <a:buNone/>
            </a:pPr>
            <a:endParaRPr lang="en-GB" sz="2800" dirty="0" smtClean="0"/>
          </a:p>
          <a:p>
            <a:pPr marL="114300" indent="0">
              <a:buNone/>
            </a:pPr>
            <a:r>
              <a:rPr lang="en-GB" sz="2800" dirty="0" smtClean="0"/>
              <a:t>Literary disability studies: examines literary representations of disability to better understand both disability and literature.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112154831"/>
              </p:ext>
            </p:extLst>
          </p:nvPr>
        </p:nvGraphicFramePr>
        <p:xfrm>
          <a:off x="1547664" y="1417638"/>
          <a:ext cx="5832648" cy="31634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8846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Disability Studies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200" dirty="0" smtClean="0"/>
              <a:t>Activist </a:t>
            </a:r>
            <a:r>
              <a:rPr lang="en-GB" sz="3200" dirty="0"/>
              <a:t>origins</a:t>
            </a:r>
          </a:p>
          <a:p>
            <a:r>
              <a:rPr lang="en-GB" sz="3200" dirty="0"/>
              <a:t>Disability not a tragedy – different way of being</a:t>
            </a:r>
          </a:p>
          <a:p>
            <a:r>
              <a:rPr lang="en-GB" sz="3200" dirty="0"/>
              <a:t>Negative attitudes play central role in ‘disabling’ people who have certain bodily differences.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881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763" y="571500"/>
            <a:ext cx="3800475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203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Influence of </a:t>
            </a:r>
            <a:r>
              <a:rPr lang="en-GB" i="1" dirty="0" smtClean="0"/>
              <a:t>Jane Eyre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4618856" cy="4845136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GB" sz="3100" dirty="0" smtClean="0"/>
              <a:t>Schwab: </a:t>
            </a:r>
            <a:r>
              <a:rPr lang="en-GB" sz="3100" dirty="0"/>
              <a:t>‘The dark hero of modern romance can be traced back to nineteenth-century fiction, in particular to Heathcliff and Rochester […] romance authors often include </a:t>
            </a:r>
            <a:r>
              <a:rPr lang="en-GB" sz="3100" dirty="0" err="1"/>
              <a:t>impliclit</a:t>
            </a:r>
            <a:r>
              <a:rPr lang="en-GB" sz="3100" dirty="0"/>
              <a:t> or explicit references to the </a:t>
            </a:r>
            <a:r>
              <a:rPr lang="en-GB" sz="3100" dirty="0" err="1"/>
              <a:t>Brontës</a:t>
            </a:r>
            <a:r>
              <a:rPr lang="en-GB" sz="3100" dirty="0"/>
              <a:t>’ novels in their own works’ (277)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46722" y="1628800"/>
            <a:ext cx="2749823" cy="4417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7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1" r="19835"/>
          <a:stretch/>
        </p:blipFill>
        <p:spPr bwMode="auto">
          <a:xfrm>
            <a:off x="6477409" y="3569749"/>
            <a:ext cx="1800201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409" y="404664"/>
            <a:ext cx="1757288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28183"/>
            <a:ext cx="1756800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37" y="404664"/>
            <a:ext cx="1771200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224" y="3573016"/>
            <a:ext cx="2679061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315" y="3573016"/>
            <a:ext cx="1806243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76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 smtClean="0"/>
              <a:t>Jane Eyre</a:t>
            </a:r>
            <a:r>
              <a:rPr lang="en-GB" dirty="0" smtClean="0"/>
              <a:t> and Disability</a:t>
            </a:r>
            <a:endParaRPr lang="en-GB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7620000" cy="4800600"/>
          </a:xfrm>
        </p:spPr>
        <p:txBody>
          <a:bodyPr>
            <a:normAutofit/>
          </a:bodyPr>
          <a:lstStyle/>
          <a:p>
            <a:r>
              <a:rPr lang="en-GB" sz="3600" dirty="0"/>
              <a:t>U</a:t>
            </a:r>
            <a:r>
              <a:rPr lang="en-GB" sz="3600" dirty="0" smtClean="0"/>
              <a:t>ndiminished masculinity</a:t>
            </a:r>
          </a:p>
          <a:p>
            <a:r>
              <a:rPr lang="en-GB" sz="3600" dirty="0" smtClean="0"/>
              <a:t>The disabled </a:t>
            </a:r>
            <a:r>
              <a:rPr lang="en-GB" sz="3600" dirty="0"/>
              <a:t>hero as unworthy of the heroine’s </a:t>
            </a:r>
            <a:r>
              <a:rPr lang="en-GB" sz="3600" dirty="0" smtClean="0"/>
              <a:t>love</a:t>
            </a:r>
          </a:p>
          <a:p>
            <a:r>
              <a:rPr lang="en-GB" sz="3600" dirty="0"/>
              <a:t>C</a:t>
            </a:r>
            <a:r>
              <a:rPr lang="en-GB" sz="3600" dirty="0" smtClean="0"/>
              <a:t>are </a:t>
            </a:r>
            <a:r>
              <a:rPr lang="en-GB" sz="3600" dirty="0"/>
              <a:t>and </a:t>
            </a:r>
            <a:r>
              <a:rPr lang="en-GB" sz="3600" dirty="0" smtClean="0"/>
              <a:t>dependence</a:t>
            </a:r>
          </a:p>
          <a:p>
            <a:r>
              <a:rPr lang="en-GB" sz="3600" dirty="0"/>
              <a:t>C</a:t>
            </a:r>
            <a:r>
              <a:rPr lang="en-GB" sz="3600" dirty="0" smtClean="0"/>
              <a:t>ure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19410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Undiminished Masculinity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z="3200" dirty="0" smtClean="0"/>
              <a:t>Symbolic castration? ‘an </a:t>
            </a:r>
            <a:r>
              <a:rPr lang="en-GB" sz="3200" dirty="0"/>
              <a:t>interpretive gesture so widely disseminated and consumed that it has come to represent the foundational meaning of blindness in </a:t>
            </a:r>
            <a:r>
              <a:rPr lang="en-GB" sz="3200" i="1" dirty="0"/>
              <a:t>Jane Eyre</a:t>
            </a:r>
            <a:r>
              <a:rPr lang="en-GB" sz="3200" dirty="0"/>
              <a:t>, despite the apparent contradiction of Rochester’s happy and fruitful </a:t>
            </a:r>
            <a:r>
              <a:rPr lang="en-GB" sz="3200" dirty="0" smtClean="0"/>
              <a:t>marriage’ (</a:t>
            </a:r>
            <a:r>
              <a:rPr lang="en-GB" sz="3200" dirty="0" err="1"/>
              <a:t>Rodas</a:t>
            </a:r>
            <a:r>
              <a:rPr lang="en-GB" sz="3200" dirty="0"/>
              <a:t>, Donaldson, and Bolt </a:t>
            </a:r>
            <a:r>
              <a:rPr lang="en-GB" sz="3200" dirty="0" smtClean="0"/>
              <a:t>2)</a:t>
            </a:r>
            <a:endParaRPr lang="en-GB" sz="3200" dirty="0"/>
          </a:p>
          <a:p>
            <a:r>
              <a:rPr lang="en-GB" sz="3200" dirty="0" smtClean="0"/>
              <a:t>‘</a:t>
            </a:r>
            <a:r>
              <a:rPr lang="en-GB" sz="3200" dirty="0"/>
              <a:t>not in one year’s space, by any sorrow, could his athletic strength be quelled, or his vigorous prime </a:t>
            </a:r>
            <a:r>
              <a:rPr lang="en-GB" sz="3200" dirty="0" smtClean="0"/>
              <a:t>blighted’ (</a:t>
            </a:r>
            <a:r>
              <a:rPr lang="en-GB" sz="3200" dirty="0"/>
              <a:t>479).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78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‘I am not worthy’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136904" cy="4781128"/>
          </a:xfrm>
        </p:spPr>
        <p:txBody>
          <a:bodyPr>
            <a:noAutofit/>
          </a:bodyPr>
          <a:lstStyle/>
          <a:p>
            <a:r>
              <a:rPr lang="en-GB" sz="3200" dirty="0"/>
              <a:t>‘You should care, Janet: if I were what once I was, I would try to make you care – but – a sightless block!’ (484</a:t>
            </a:r>
            <a:r>
              <a:rPr lang="en-GB" sz="3200" dirty="0" smtClean="0"/>
              <a:t>) </a:t>
            </a:r>
          </a:p>
          <a:p>
            <a:r>
              <a:rPr lang="en-GB" sz="3200" dirty="0" smtClean="0"/>
              <a:t>‘</a:t>
            </a:r>
            <a:r>
              <a:rPr lang="en-GB" sz="3200" dirty="0"/>
              <a:t>what right would that ruin have to bid a budding woodbine cover its decay with freshness?’ </a:t>
            </a:r>
            <a:r>
              <a:rPr lang="en-GB" sz="3200" dirty="0" smtClean="0"/>
              <a:t>(493)</a:t>
            </a:r>
          </a:p>
        </p:txBody>
      </p:sp>
    </p:spTree>
    <p:extLst>
      <p:ext uri="{BB962C8B-B14F-4D97-AF65-F5344CB8AC3E}">
        <p14:creationId xmlns:p14="http://schemas.microsoft.com/office/powerpoint/2010/main" val="3777107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‘I am not worthy’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GB" sz="2000" dirty="0" smtClean="0"/>
              <a:t>	</a:t>
            </a:r>
            <a:r>
              <a:rPr lang="en-GB" sz="2800" dirty="0" smtClean="0"/>
              <a:t>‘</a:t>
            </a:r>
            <a:r>
              <a:rPr lang="en-GB" sz="2800" dirty="0"/>
              <a:t>Jane, will you marry me?’</a:t>
            </a:r>
          </a:p>
          <a:p>
            <a:pPr marL="114300" indent="0">
              <a:buNone/>
            </a:pPr>
            <a:r>
              <a:rPr lang="en-GB" sz="2800" dirty="0"/>
              <a:t>	‘Yes, sir.’</a:t>
            </a:r>
          </a:p>
          <a:p>
            <a:pPr marL="114300" indent="0">
              <a:buNone/>
            </a:pPr>
            <a:r>
              <a:rPr lang="en-GB" sz="2800" dirty="0"/>
              <a:t>	‘A poor blind man, whom you will have to lead about by the hand?’</a:t>
            </a:r>
          </a:p>
          <a:p>
            <a:pPr marL="114300" indent="0">
              <a:buNone/>
            </a:pPr>
            <a:r>
              <a:rPr lang="en-GB" sz="2800" dirty="0"/>
              <a:t>	‘Yes, sir.’</a:t>
            </a:r>
          </a:p>
          <a:p>
            <a:pPr marL="114300" indent="0">
              <a:buNone/>
            </a:pPr>
            <a:r>
              <a:rPr lang="en-GB" sz="2800" dirty="0"/>
              <a:t>	‘A crippled man, twenty years older than you, whom you will have to wait on?’</a:t>
            </a:r>
          </a:p>
          <a:p>
            <a:pPr marL="114300" indent="0">
              <a:buNone/>
            </a:pPr>
            <a:r>
              <a:rPr lang="en-GB" sz="2800" dirty="0"/>
              <a:t>	‘Yes, sir.’</a:t>
            </a:r>
          </a:p>
          <a:p>
            <a:pPr marL="411480" lvl="1" indent="0">
              <a:buNone/>
            </a:pPr>
            <a:r>
              <a:rPr lang="en-GB" sz="2400" dirty="0"/>
              <a:t>	</a:t>
            </a:r>
            <a:r>
              <a:rPr lang="en-GB" sz="2800" dirty="0"/>
              <a:t>‘Truly, Jane?’</a:t>
            </a:r>
          </a:p>
          <a:p>
            <a:pPr marL="114300" indent="0">
              <a:buNone/>
            </a:pPr>
            <a:r>
              <a:rPr lang="en-GB" sz="2800" dirty="0"/>
              <a:t>	‘Most truly, </a:t>
            </a:r>
            <a:r>
              <a:rPr lang="en-GB" sz="2800" dirty="0" smtClean="0"/>
              <a:t>sir.’ </a:t>
            </a:r>
            <a:r>
              <a:rPr lang="en-GB" sz="2800" dirty="0"/>
              <a:t>(494</a:t>
            </a:r>
            <a:r>
              <a:rPr lang="en-GB" sz="2800" dirty="0" smtClean="0"/>
              <a:t>)</a:t>
            </a:r>
            <a:endParaRPr lang="en-GB" sz="2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20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Care and dependence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GB" sz="3200" dirty="0" smtClean="0"/>
              <a:t>‘</a:t>
            </a:r>
            <a:r>
              <a:rPr lang="en-GB" sz="3200" dirty="0"/>
              <a:t>You are no ruin, sir – no lightning-struck tree: you are green and vigorous.  Plants will grow about your roots, whether you ask them or not […] as they grown they will lean towards you, and wind round you, because your strength offers them so safe a prop.’ (493)</a:t>
            </a:r>
          </a:p>
          <a:p>
            <a:pPr marL="11430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418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GB" sz="3600" dirty="0" smtClean="0"/>
              <a:t>‘He </a:t>
            </a:r>
            <a:r>
              <a:rPr lang="en-GB" sz="3600" dirty="0"/>
              <a:t>cannot now see very distinctly: he cannot read or write much; but he can find his way without being led by the hand: the sky is no longer a blank to him – the earth no longer a void.’ (501</a:t>
            </a:r>
            <a:r>
              <a:rPr lang="en-GB" sz="3600" dirty="0" smtClean="0"/>
              <a:t>) 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406265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1" r="19835"/>
          <a:stretch/>
        </p:blipFill>
        <p:spPr bwMode="auto">
          <a:xfrm>
            <a:off x="6477409" y="3569749"/>
            <a:ext cx="1800201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409" y="404664"/>
            <a:ext cx="1757288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28183"/>
            <a:ext cx="1756800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37" y="404664"/>
            <a:ext cx="1771200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224" y="3573016"/>
            <a:ext cx="2679061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315" y="3573016"/>
            <a:ext cx="1806243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44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Masculinity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200" dirty="0" smtClean="0"/>
              <a:t>‘You </a:t>
            </a:r>
            <a:r>
              <a:rPr lang="en-GB" sz="3200" dirty="0"/>
              <a:t>just happen to be the most attractive man I have ever met’ </a:t>
            </a:r>
            <a:r>
              <a:rPr lang="en-GB" sz="3200" dirty="0" smtClean="0"/>
              <a:t>(</a:t>
            </a:r>
            <a:r>
              <a:rPr lang="en-GB" sz="3200" i="1" dirty="0" smtClean="0"/>
              <a:t>Love at First Sight</a:t>
            </a:r>
            <a:r>
              <a:rPr lang="en-GB" sz="3200" dirty="0" smtClean="0"/>
              <a:t> 58).</a:t>
            </a:r>
          </a:p>
          <a:p>
            <a:r>
              <a:rPr lang="en-GB" sz="3200" dirty="0" smtClean="0"/>
              <a:t>‘an </a:t>
            </a:r>
            <a:r>
              <a:rPr lang="en-GB" sz="3200" dirty="0"/>
              <a:t>aura of raw sexuality that made it impossible for a person to relax in his company’ </a:t>
            </a:r>
            <a:r>
              <a:rPr lang="en-GB" sz="3200" dirty="0" smtClean="0"/>
              <a:t>(</a:t>
            </a:r>
            <a:r>
              <a:rPr lang="en-GB" sz="3200" i="1" dirty="0"/>
              <a:t>The </a:t>
            </a:r>
            <a:r>
              <a:rPr lang="en-GB" sz="3200" i="1" dirty="0" err="1"/>
              <a:t>Brunelli</a:t>
            </a:r>
            <a:r>
              <a:rPr lang="en-GB" sz="3200" i="1" dirty="0"/>
              <a:t> Baby </a:t>
            </a:r>
            <a:r>
              <a:rPr lang="en-GB" sz="3200" i="1" dirty="0" smtClean="0"/>
              <a:t>Bargain </a:t>
            </a:r>
            <a:r>
              <a:rPr lang="en-GB" sz="3200" dirty="0" smtClean="0"/>
              <a:t>26)</a:t>
            </a:r>
          </a:p>
          <a:p>
            <a:r>
              <a:rPr lang="en-GB" sz="3200" dirty="0" smtClean="0"/>
              <a:t>‘Look at that super-sexy man!’ (</a:t>
            </a:r>
            <a:r>
              <a:rPr lang="en-GB" sz="3200" i="1" dirty="0" smtClean="0"/>
              <a:t>Beauty and the Boss</a:t>
            </a:r>
            <a:r>
              <a:rPr lang="en-GB" sz="3200" dirty="0" smtClean="0"/>
              <a:t> 59)</a:t>
            </a:r>
            <a:endParaRPr lang="en-GB" sz="32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01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 am not worthy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i="1" dirty="0" smtClean="0"/>
              <a:t>Rainbow’s Promise</a:t>
            </a:r>
            <a:r>
              <a:rPr lang="en-GB" dirty="0" smtClean="0"/>
              <a:t>: ‘He </a:t>
            </a:r>
            <a:r>
              <a:rPr lang="en-GB" dirty="0"/>
              <a:t>must have been delusional to think she would marry him.  He was blind!’ (137</a:t>
            </a:r>
            <a:r>
              <a:rPr lang="en-GB" dirty="0" smtClean="0"/>
              <a:t>).</a:t>
            </a:r>
          </a:p>
          <a:p>
            <a:r>
              <a:rPr lang="en-GB" i="1" dirty="0" smtClean="0"/>
              <a:t>Seeing Stars</a:t>
            </a:r>
            <a:r>
              <a:rPr lang="en-GB" dirty="0" smtClean="0"/>
              <a:t>: ‘</a:t>
            </a:r>
            <a:r>
              <a:rPr lang="en-GB" dirty="0"/>
              <a:t>Are you attracted to me because I’m blind and you see me as someone who needs you to take care of him?’ </a:t>
            </a:r>
            <a:r>
              <a:rPr lang="en-GB" dirty="0" smtClean="0"/>
              <a:t>(164)</a:t>
            </a:r>
          </a:p>
          <a:p>
            <a:r>
              <a:rPr lang="en-GB" i="1" dirty="0" smtClean="0"/>
              <a:t>Love at First Sight</a:t>
            </a:r>
            <a:r>
              <a:rPr lang="en-GB" dirty="0" smtClean="0"/>
              <a:t>: ‘</a:t>
            </a:r>
            <a:r>
              <a:rPr lang="en-GB" dirty="0"/>
              <a:t>So you don’t think blindness is a barrier to any kind of a normal relationship</a:t>
            </a:r>
            <a:r>
              <a:rPr lang="en-GB" dirty="0" smtClean="0"/>
              <a:t>? […] Then </a:t>
            </a:r>
            <a:r>
              <a:rPr lang="en-GB" dirty="0"/>
              <a:t>you don’t know anything about it’ (37).</a:t>
            </a:r>
          </a:p>
          <a:p>
            <a:endParaRPr lang="en-GB" i="1" dirty="0"/>
          </a:p>
          <a:p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61897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Care and dependence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6872"/>
            <a:ext cx="7620000" cy="4123928"/>
          </a:xfrm>
        </p:spPr>
        <p:txBody>
          <a:bodyPr/>
          <a:lstStyle/>
          <a:p>
            <a:pPr marL="114300" indent="0">
              <a:buNone/>
            </a:pPr>
            <a:r>
              <a:rPr lang="en-GB" sz="3200" i="1" dirty="0" smtClean="0"/>
              <a:t>Love at First Sight</a:t>
            </a:r>
            <a:r>
              <a:rPr lang="en-GB" sz="3200" dirty="0" smtClean="0"/>
              <a:t>: ‘If </a:t>
            </a:r>
            <a:r>
              <a:rPr lang="en-GB" sz="3200" dirty="0"/>
              <a:t>you consider it dependency, maybe that’s what it turns into.  Look at it another way, </a:t>
            </a:r>
            <a:r>
              <a:rPr lang="en-GB" sz="3200" dirty="0" err="1"/>
              <a:t>Bryden</a:t>
            </a:r>
            <a:r>
              <a:rPr lang="en-GB" sz="3200" dirty="0"/>
              <a:t>—each of us had an enjoyable run’ (57).</a:t>
            </a:r>
          </a:p>
          <a:p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309289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hero as saviour/protector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i="1" dirty="0" smtClean="0"/>
              <a:t>Seeing Stars</a:t>
            </a:r>
            <a:r>
              <a:rPr lang="en-GB" sz="2800" dirty="0" smtClean="0"/>
              <a:t>: ‘his </a:t>
            </a:r>
            <a:r>
              <a:rPr lang="en-GB" sz="2800" dirty="0"/>
              <a:t>quick action had saved her life’ (38</a:t>
            </a:r>
            <a:r>
              <a:rPr lang="en-GB" sz="2800" dirty="0" smtClean="0"/>
              <a:t>).</a:t>
            </a:r>
          </a:p>
          <a:p>
            <a:r>
              <a:rPr lang="en-GB" sz="2800" i="1" dirty="0" smtClean="0"/>
              <a:t>Love at First Sight</a:t>
            </a:r>
            <a:r>
              <a:rPr lang="en-GB" sz="2800" dirty="0" smtClean="0"/>
              <a:t> ‘</a:t>
            </a:r>
            <a:r>
              <a:rPr lang="en-GB" sz="2800" dirty="0"/>
              <a:t>the other night when I came over here to punch out the burglars I realised </a:t>
            </a:r>
            <a:r>
              <a:rPr lang="en-GB" sz="2800" i="1" dirty="0"/>
              <a:t>I</a:t>
            </a:r>
            <a:r>
              <a:rPr lang="en-GB" sz="2800" dirty="0"/>
              <a:t> was helping </a:t>
            </a:r>
            <a:r>
              <a:rPr lang="en-GB" sz="2800" i="1" dirty="0"/>
              <a:t>you</a:t>
            </a:r>
            <a:r>
              <a:rPr lang="en-GB" sz="2800" dirty="0"/>
              <a:t>, and not the reverse.  You don’t know how good it felt, to be of use to someone else—I’d figured my days for that were over’ (81</a:t>
            </a:r>
            <a:r>
              <a:rPr lang="en-GB" sz="2800" dirty="0" smtClean="0"/>
              <a:t>).</a:t>
            </a:r>
          </a:p>
          <a:p>
            <a:r>
              <a:rPr lang="en-GB" sz="2800" i="1" dirty="0" smtClean="0"/>
              <a:t>Love at First Sight</a:t>
            </a:r>
            <a:r>
              <a:rPr lang="en-GB" sz="2800" dirty="0" smtClean="0"/>
              <a:t>: </a:t>
            </a:r>
            <a:r>
              <a:rPr lang="en-GB" sz="2800" dirty="0"/>
              <a:t> ‘You’re giving me the chance to prove what a big strong man I am’ (135).</a:t>
            </a:r>
            <a:endParaRPr lang="en-GB" sz="2800" i="1" dirty="0"/>
          </a:p>
          <a:p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834877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Independent Hero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GB" sz="3200" dirty="0" smtClean="0"/>
              <a:t>‘Your ideas of blindness come out of the nineteenth century.  I have a computer that talks to me, a first-rate secretary, and a mind that remembers everything’ (</a:t>
            </a:r>
            <a:r>
              <a:rPr lang="en-GB" sz="3200" i="1" dirty="0" smtClean="0"/>
              <a:t>Beauty and the Boss</a:t>
            </a:r>
            <a:r>
              <a:rPr lang="en-GB" sz="3200" dirty="0" smtClean="0"/>
              <a:t> 44)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141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Themes and motifs from </a:t>
            </a:r>
            <a:r>
              <a:rPr lang="en-GB" sz="3200" i="1" dirty="0" smtClean="0"/>
              <a:t>Jane Eyre</a:t>
            </a:r>
            <a:r>
              <a:rPr lang="en-GB" sz="3200" dirty="0" smtClean="0"/>
              <a:t> very much present in contemporary texts. </a:t>
            </a:r>
          </a:p>
          <a:p>
            <a:r>
              <a:rPr lang="en-GB" sz="3200" dirty="0" smtClean="0"/>
              <a:t>Disability as individual problem, social element ignored.</a:t>
            </a:r>
          </a:p>
          <a:p>
            <a:r>
              <a:rPr lang="en-GB" sz="3200" dirty="0" smtClean="0"/>
              <a:t>Difficulty in depicting/imagining non-dependent or non-hierarchical relationship.</a:t>
            </a:r>
          </a:p>
        </p:txBody>
      </p:sp>
    </p:spTree>
    <p:extLst>
      <p:ext uri="{BB962C8B-B14F-4D97-AF65-F5344CB8AC3E}">
        <p14:creationId xmlns:p14="http://schemas.microsoft.com/office/powerpoint/2010/main" val="416888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200" dirty="0" smtClean="0"/>
              <a:t>Eric S. </a:t>
            </a:r>
            <a:r>
              <a:rPr lang="en-GB" sz="3200" dirty="0" err="1" smtClean="0"/>
              <a:t>Rabkin</a:t>
            </a:r>
            <a:r>
              <a:rPr lang="en-GB" sz="3200" dirty="0" smtClean="0"/>
              <a:t> on genre definitions: characteristic, paradigmatic, operational, and social.</a:t>
            </a:r>
          </a:p>
          <a:p>
            <a:r>
              <a:rPr lang="en-GB" sz="3200" i="1" dirty="0" smtClean="0"/>
              <a:t>Jane Eyre</a:t>
            </a:r>
            <a:r>
              <a:rPr lang="en-GB" sz="3200" dirty="0" smtClean="0"/>
              <a:t> as prototype for depictions of disability in contemporary romance novels.</a:t>
            </a:r>
            <a:endParaRPr lang="en-GB" sz="3200" i="1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611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00"/>
      </a:hlink>
      <a:folHlink>
        <a:srgbClr val="FFFF0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5321</TotalTime>
  <Words>792</Words>
  <Application>Microsoft Office PowerPoint</Application>
  <PresentationFormat>On-screen Show (4:3)</PresentationFormat>
  <Paragraphs>69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Adjacency</vt:lpstr>
      <vt:lpstr>The Blindman in the Romance Novel: Jane Eyre and the Representation of Visual Impairment</vt:lpstr>
      <vt:lpstr>Background and Context</vt:lpstr>
      <vt:lpstr>Disability Studies</vt:lpstr>
      <vt:lpstr>PowerPoint Presentation</vt:lpstr>
      <vt:lpstr>Influence of Jane Eyre</vt:lpstr>
      <vt:lpstr>PowerPoint Presentation</vt:lpstr>
      <vt:lpstr>Jane Eyre and Disability</vt:lpstr>
      <vt:lpstr>Undiminished Masculinity</vt:lpstr>
      <vt:lpstr>‘I am not worthy’</vt:lpstr>
      <vt:lpstr>‘I am not worthy’</vt:lpstr>
      <vt:lpstr>Care and dependence</vt:lpstr>
      <vt:lpstr>Cure</vt:lpstr>
      <vt:lpstr>PowerPoint Presentation</vt:lpstr>
      <vt:lpstr>Masculinity</vt:lpstr>
      <vt:lpstr>I am not worthy</vt:lpstr>
      <vt:lpstr>Care and dependence</vt:lpstr>
      <vt:lpstr>The hero as saviour/protector</vt:lpstr>
      <vt:lpstr>The Independent Hero</vt:lpstr>
      <vt:lpstr>Conclusions</vt:lpstr>
      <vt:lpstr>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Blindman in the Romance Novel: Jane Eyre and the Representation of Visual Impairment</dc:title>
  <dc:creator>Ria Cheyne</dc:creator>
  <cp:lastModifiedBy>Ria Cheyne</cp:lastModifiedBy>
  <cp:revision>42</cp:revision>
  <dcterms:created xsi:type="dcterms:W3CDTF">2014-06-09T09:09:56Z</dcterms:created>
  <dcterms:modified xsi:type="dcterms:W3CDTF">2014-07-30T16:22:47Z</dcterms:modified>
</cp:coreProperties>
</file>